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29"/>
  </p:notesMasterIdLst>
  <p:sldIdLst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67" r:id="rId11"/>
    <p:sldId id="266" r:id="rId12"/>
    <p:sldId id="264" r:id="rId13"/>
    <p:sldId id="265" r:id="rId14"/>
    <p:sldId id="274" r:id="rId15"/>
    <p:sldId id="268" r:id="rId16"/>
    <p:sldId id="271" r:id="rId17"/>
    <p:sldId id="278" r:id="rId18"/>
    <p:sldId id="279" r:id="rId19"/>
    <p:sldId id="272" r:id="rId20"/>
    <p:sldId id="280" r:id="rId21"/>
    <p:sldId id="273" r:id="rId22"/>
    <p:sldId id="270" r:id="rId23"/>
    <p:sldId id="269" r:id="rId24"/>
    <p:sldId id="282" r:id="rId25"/>
    <p:sldId id="281" r:id="rId26"/>
    <p:sldId id="275" r:id="rId27"/>
    <p:sldId id="276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5" autoAdjust="0"/>
    <p:restoredTop sz="90823" autoAdjust="0"/>
  </p:normalViewPr>
  <p:slideViewPr>
    <p:cSldViewPr snapToGrid="0" snapToObjects="1" showGuides="1">
      <p:cViewPr varScale="1">
        <p:scale>
          <a:sx n="86" d="100"/>
          <a:sy n="86" d="100"/>
        </p:scale>
        <p:origin x="-464" y="-10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tags" Target="tags/tag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62267-A7A4-DD49-A44A-A44F700910BD}" type="datetimeFigureOut">
              <a:t>20/4/22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4FE37-81CE-EF4F-86E4-05F878DBAE9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08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344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0143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6763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4297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400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093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0988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0988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093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606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21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4136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219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588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228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228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228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358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93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094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66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2307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09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2715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0699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26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6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0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78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1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9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01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31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324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77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DCAD2-4DD2-3747-A7AE-07543E918A32}" type="datetimeFigureOut">
              <a:t>20/4/22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845CE-19F6-6244-839F-F89E99ED012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5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4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5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tags" Target="../tags/tag14.xml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8.xml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3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4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2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3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 rotWithShape="1">
          <a:blip r:embed="rId3"/>
          <a:srcRect t="3486" b="34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2116571" y="2996977"/>
            <a:ext cx="7416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600" dirty="0" smtClean="0">
                <a:solidFill>
                  <a:schemeClr val="bg1"/>
                </a:solidFill>
                <a:cs typeface="+mn-ea"/>
                <a:sym typeface="+mn-lt"/>
              </a:rPr>
              <a:t>PARADISE</a:t>
            </a:r>
            <a:endParaRPr kumimoji="1" lang="en-US" altLang="zh-CN" sz="7200" b="1" spc="600" dirty="0">
              <a:solidFill>
                <a:schemeClr val="bg1"/>
              </a:solidFill>
              <a:effectLst>
                <a:outerShdw blurRad="177800" algn="ctr" rotWithShape="0">
                  <a:srgbClr val="D0B189"/>
                </a:outerShdw>
              </a:effectLst>
              <a:cs typeface="+mn-ea"/>
              <a:sym typeface="+mn-lt"/>
            </a:endParaRPr>
          </a:p>
          <a:p>
            <a:pPr algn="ctr"/>
            <a:endParaRPr kumimoji="1" lang="zh-CN" altLang="en-US" sz="1200" spc="600" dirty="0">
              <a:effectLst>
                <a:outerShdw blurRad="177800" algn="ctr" rotWithShape="0">
                  <a:srgbClr val="D0B189"/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7305617" y="4341694"/>
            <a:ext cx="341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spc="300" dirty="0" smtClean="0">
                <a:solidFill>
                  <a:schemeClr val="bg1"/>
                </a:solidFill>
                <a:cs typeface="+mn-ea"/>
                <a:sym typeface="+mn-lt"/>
              </a:rPr>
              <a:t>2003</a:t>
            </a:r>
            <a:r>
              <a:rPr lang="zh-CN" altLang="en-US" i="1" spc="300" dirty="0" smtClean="0">
                <a:solidFill>
                  <a:schemeClr val="bg1"/>
                </a:solidFill>
                <a:cs typeface="+mn-ea"/>
                <a:sym typeface="+mn-lt"/>
              </a:rPr>
              <a:t>－</a:t>
            </a:r>
            <a:r>
              <a:rPr lang="en-US" altLang="zh-CN" i="1" spc="300" dirty="0" smtClean="0">
                <a:solidFill>
                  <a:schemeClr val="bg1"/>
                </a:solidFill>
                <a:cs typeface="+mn-ea"/>
                <a:sym typeface="+mn-lt"/>
              </a:rPr>
              <a:t>SZ</a:t>
            </a:r>
            <a:r>
              <a:rPr lang="zh-CN" altLang="en-US" i="1" spc="300" dirty="0" smtClean="0">
                <a:solidFill>
                  <a:schemeClr val="bg1"/>
                </a:solidFill>
                <a:cs typeface="+mn-ea"/>
                <a:sym typeface="+mn-lt"/>
              </a:rPr>
              <a:t>－张子之</a:t>
            </a:r>
            <a:endParaRPr lang="zh-CN" altLang="en-US" i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855728" y="1301280"/>
            <a:ext cx="81365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i="1" spc="50" dirty="0" smtClean="0">
                <a:solidFill>
                  <a:schemeClr val="bg1"/>
                </a:solidFill>
                <a:cs typeface="+mn-ea"/>
                <a:sym typeface="+mn-lt"/>
              </a:rPr>
              <a:t>python</a:t>
            </a:r>
            <a:r>
              <a:rPr lang="zh-CN" altLang="en-US" sz="4000" i="1" spc="50" dirty="0" smtClean="0">
                <a:solidFill>
                  <a:schemeClr val="bg1"/>
                </a:solidFill>
                <a:cs typeface="+mn-ea"/>
                <a:sym typeface="+mn-lt"/>
              </a:rPr>
              <a:t>面向对象答辩</a:t>
            </a:r>
            <a:endParaRPr lang="en-US" altLang="zh-CN" sz="4000" i="1" spc="5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kumimoji="1" lang="zh-CN" altLang="en-US" sz="4000" i="1" spc="50" dirty="0" smtClean="0">
                <a:solidFill>
                  <a:schemeClr val="bg1"/>
                </a:solidFill>
                <a:cs typeface="+mn-ea"/>
                <a:sym typeface="+mn-lt"/>
              </a:rPr>
              <a:t>－－小师妹的乐园</a:t>
            </a:r>
            <a:endParaRPr kumimoji="1" lang="zh-CN" altLang="en-US" sz="900" i="1" spc="50" dirty="0">
              <a:cs typeface="+mn-ea"/>
              <a:sym typeface="+mn-lt"/>
            </a:endParaRPr>
          </a:p>
        </p:txBody>
      </p:sp>
      <p:sp>
        <p:nvSpPr>
          <p:cNvPr id="2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79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763869" y="1229193"/>
            <a:ext cx="4557010" cy="4542020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07" y="555260"/>
            <a:ext cx="7151693" cy="5747479"/>
          </a:xfrm>
          <a:prstGeom prst="rect">
            <a:avLst/>
          </a:prstGeom>
        </p:spPr>
      </p:pic>
      <p:sp>
        <p:nvSpPr>
          <p:cNvPr id="4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763869" y="1709012"/>
            <a:ext cx="54839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cs typeface="+mn-ea"/>
                <a:sym typeface="+mn-lt"/>
              </a:rPr>
              <a:t>从［行为角度］谈封装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527519" y="2966905"/>
            <a:ext cx="2982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cs typeface="+mn-ea"/>
                <a:sym typeface="+mn-lt"/>
              </a:rPr>
              <a:t>优势：</a:t>
            </a:r>
            <a:endParaRPr lang="en-US" altLang="zh-CN" sz="1600" b="1" dirty="0" smtClean="0">
              <a:cs typeface="+mn-ea"/>
              <a:sym typeface="+mn-lt"/>
            </a:endParaRPr>
          </a:p>
          <a:p>
            <a:endParaRPr lang="en-US" altLang="zh-CN" sz="1600" b="1" dirty="0" smtClean="0">
              <a:cs typeface="+mn-ea"/>
              <a:sym typeface="+mn-lt"/>
            </a:endParaRPr>
          </a:p>
          <a:p>
            <a:r>
              <a:rPr lang="zh-CN" altLang="en-US" sz="1600" b="1" dirty="0" smtClean="0">
                <a:cs typeface="+mn-ea"/>
                <a:sym typeface="+mn-lt"/>
              </a:rPr>
              <a:t>简化编</a:t>
            </a:r>
            <a:r>
              <a:rPr lang="zh-CN" altLang="en-US" sz="1600" b="1" dirty="0">
                <a:cs typeface="+mn-ea"/>
                <a:sym typeface="+mn-lt"/>
              </a:rPr>
              <a:t>程，使用者不必了解具体的实现细节，只需要调用对外提供的功能。 </a:t>
            </a:r>
            <a:r>
              <a:rPr lang="en-US" altLang="zh-CN" sz="1600" b="1" dirty="0" smtClean="0">
                <a:cs typeface="+mn-ea"/>
                <a:sym typeface="+mn-lt"/>
              </a:rPr>
              <a:t> 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6" name="三角形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4510471" y="5112785"/>
            <a:ext cx="161362" cy="13910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34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 rotWithShape="1">
          <a:blip r:embed="rId4"/>
          <a:srcRect t="20995"/>
          <a:stretch/>
        </p:blipFill>
        <p:spPr>
          <a:xfrm>
            <a:off x="0" y="-1"/>
            <a:ext cx="12192000" cy="5020311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4332157"/>
            <a:ext cx="12192000" cy="2525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grpSp>
        <p:nvGrpSpPr>
          <p:cNvPr id="4" name="组合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GrpSpPr/>
          <p:nvPr/>
        </p:nvGrpSpPr>
        <p:grpSpPr>
          <a:xfrm>
            <a:off x="6734628" y="5215217"/>
            <a:ext cx="500270" cy="678873"/>
            <a:chOff x="0" y="-1587"/>
            <a:chExt cx="893763" cy="1212850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0" y="-1587"/>
              <a:ext cx="893763" cy="1212850"/>
            </a:xfrm>
            <a:custGeom>
              <a:avLst/>
              <a:gdLst>
                <a:gd name="T0" fmla="*/ 221 w 236"/>
                <a:gd name="T1" fmla="*/ 173 h 322"/>
                <a:gd name="T2" fmla="*/ 236 w 236"/>
                <a:gd name="T3" fmla="*/ 117 h 322"/>
                <a:gd name="T4" fmla="*/ 118 w 236"/>
                <a:gd name="T5" fmla="*/ 0 h 322"/>
                <a:gd name="T6" fmla="*/ 0 w 236"/>
                <a:gd name="T7" fmla="*/ 117 h 322"/>
                <a:gd name="T8" fmla="*/ 15 w 236"/>
                <a:gd name="T9" fmla="*/ 173 h 322"/>
                <a:gd name="T10" fmla="*/ 117 w 236"/>
                <a:gd name="T11" fmla="*/ 322 h 322"/>
                <a:gd name="T12" fmla="*/ 221 w 236"/>
                <a:gd name="T13" fmla="*/ 173 h 322"/>
                <a:gd name="T14" fmla="*/ 29 w 236"/>
                <a:gd name="T15" fmla="*/ 169 h 322"/>
                <a:gd name="T16" fmla="*/ 15 w 236"/>
                <a:gd name="T17" fmla="*/ 117 h 322"/>
                <a:gd name="T18" fmla="*/ 118 w 236"/>
                <a:gd name="T19" fmla="*/ 15 h 322"/>
                <a:gd name="T20" fmla="*/ 221 w 236"/>
                <a:gd name="T21" fmla="*/ 117 h 322"/>
                <a:gd name="T22" fmla="*/ 208 w 236"/>
                <a:gd name="T23" fmla="*/ 167 h 322"/>
                <a:gd name="T24" fmla="*/ 117 w 236"/>
                <a:gd name="T25" fmla="*/ 295 h 322"/>
                <a:gd name="T26" fmla="*/ 29 w 236"/>
                <a:gd name="T27" fmla="*/ 1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322">
                  <a:moveTo>
                    <a:pt x="221" y="173"/>
                  </a:moveTo>
                  <a:cubicBezTo>
                    <a:pt x="231" y="156"/>
                    <a:pt x="236" y="137"/>
                    <a:pt x="236" y="117"/>
                  </a:cubicBezTo>
                  <a:cubicBezTo>
                    <a:pt x="236" y="53"/>
                    <a:pt x="183" y="0"/>
                    <a:pt x="118" y="0"/>
                  </a:cubicBezTo>
                  <a:cubicBezTo>
                    <a:pt x="53" y="0"/>
                    <a:pt x="0" y="53"/>
                    <a:pt x="0" y="117"/>
                  </a:cubicBezTo>
                  <a:cubicBezTo>
                    <a:pt x="0" y="137"/>
                    <a:pt x="5" y="156"/>
                    <a:pt x="15" y="173"/>
                  </a:cubicBezTo>
                  <a:cubicBezTo>
                    <a:pt x="38" y="211"/>
                    <a:pt x="117" y="322"/>
                    <a:pt x="117" y="322"/>
                  </a:cubicBezTo>
                  <a:cubicBezTo>
                    <a:pt x="117" y="322"/>
                    <a:pt x="198" y="213"/>
                    <a:pt x="221" y="173"/>
                  </a:cubicBezTo>
                  <a:close/>
                  <a:moveTo>
                    <a:pt x="29" y="169"/>
                  </a:moveTo>
                  <a:cubicBezTo>
                    <a:pt x="19" y="153"/>
                    <a:pt x="15" y="135"/>
                    <a:pt x="15" y="117"/>
                  </a:cubicBezTo>
                  <a:cubicBezTo>
                    <a:pt x="15" y="61"/>
                    <a:pt x="61" y="15"/>
                    <a:pt x="118" y="15"/>
                  </a:cubicBezTo>
                  <a:cubicBezTo>
                    <a:pt x="175" y="15"/>
                    <a:pt x="221" y="61"/>
                    <a:pt x="221" y="117"/>
                  </a:cubicBezTo>
                  <a:cubicBezTo>
                    <a:pt x="221" y="135"/>
                    <a:pt x="216" y="152"/>
                    <a:pt x="208" y="167"/>
                  </a:cubicBezTo>
                  <a:cubicBezTo>
                    <a:pt x="187" y="202"/>
                    <a:pt x="117" y="295"/>
                    <a:pt x="117" y="295"/>
                  </a:cubicBezTo>
                  <a:cubicBezTo>
                    <a:pt x="117" y="295"/>
                    <a:pt x="49" y="201"/>
                    <a:pt x="29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42888" y="201813"/>
              <a:ext cx="407988" cy="406400"/>
            </a:xfrm>
            <a:custGeom>
              <a:avLst/>
              <a:gdLst>
                <a:gd name="T0" fmla="*/ 54 w 108"/>
                <a:gd name="T1" fmla="*/ 0 h 108"/>
                <a:gd name="T2" fmla="*/ 0 w 108"/>
                <a:gd name="T3" fmla="*/ 54 h 108"/>
                <a:gd name="T4" fmla="*/ 54 w 108"/>
                <a:gd name="T5" fmla="*/ 108 h 108"/>
                <a:gd name="T6" fmla="*/ 108 w 108"/>
                <a:gd name="T7" fmla="*/ 54 h 108"/>
                <a:gd name="T8" fmla="*/ 54 w 108"/>
                <a:gd name="T9" fmla="*/ 0 h 108"/>
                <a:gd name="T10" fmla="*/ 54 w 108"/>
                <a:gd name="T11" fmla="*/ 93 h 108"/>
                <a:gd name="T12" fmla="*/ 15 w 108"/>
                <a:gd name="T13" fmla="*/ 54 h 108"/>
                <a:gd name="T14" fmla="*/ 54 w 108"/>
                <a:gd name="T15" fmla="*/ 15 h 108"/>
                <a:gd name="T16" fmla="*/ 93 w 108"/>
                <a:gd name="T17" fmla="*/ 54 h 108"/>
                <a:gd name="T18" fmla="*/ 54 w 108"/>
                <a:gd name="T19" fmla="*/ 9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moveTo>
                    <a:pt x="54" y="93"/>
                  </a:moveTo>
                  <a:cubicBezTo>
                    <a:pt x="32" y="93"/>
                    <a:pt x="15" y="75"/>
                    <a:pt x="15" y="54"/>
                  </a:cubicBezTo>
                  <a:cubicBezTo>
                    <a:pt x="15" y="32"/>
                    <a:pt x="32" y="15"/>
                    <a:pt x="54" y="15"/>
                  </a:cubicBezTo>
                  <a:cubicBezTo>
                    <a:pt x="76" y="15"/>
                    <a:pt x="93" y="32"/>
                    <a:pt x="93" y="54"/>
                  </a:cubicBezTo>
                  <a:cubicBezTo>
                    <a:pt x="93" y="75"/>
                    <a:pt x="76" y="93"/>
                    <a:pt x="54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cs typeface="+mn-ea"/>
                <a:sym typeface="+mn-lt"/>
              </a:endParaRPr>
            </a:p>
          </p:txBody>
        </p:sp>
      </p:grpSp>
      <p:sp>
        <p:nvSpPr>
          <p:cNvPr id="11" name="Freeform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>
            <a:spLocks noEditPoints="1"/>
          </p:cNvSpPr>
          <p:nvPr/>
        </p:nvSpPr>
        <p:spPr bwMode="auto">
          <a:xfrm>
            <a:off x="8358407" y="5230895"/>
            <a:ext cx="601801" cy="601801"/>
          </a:xfrm>
          <a:custGeom>
            <a:avLst/>
            <a:gdLst>
              <a:gd name="T0" fmla="*/ 160 w 321"/>
              <a:gd name="T1" fmla="*/ 0 h 321"/>
              <a:gd name="T2" fmla="*/ 160 w 321"/>
              <a:gd name="T3" fmla="*/ 0 h 321"/>
              <a:gd name="T4" fmla="*/ 160 w 321"/>
              <a:gd name="T5" fmla="*/ 0 h 321"/>
              <a:gd name="T6" fmla="*/ 154 w 321"/>
              <a:gd name="T7" fmla="*/ 0 h 321"/>
              <a:gd name="T8" fmla="*/ 154 w 321"/>
              <a:gd name="T9" fmla="*/ 80 h 321"/>
              <a:gd name="T10" fmla="*/ 181 w 321"/>
              <a:gd name="T11" fmla="*/ 80 h 321"/>
              <a:gd name="T12" fmla="*/ 181 w 321"/>
              <a:gd name="T13" fmla="*/ 22 h 321"/>
              <a:gd name="T14" fmla="*/ 301 w 321"/>
              <a:gd name="T15" fmla="*/ 160 h 321"/>
              <a:gd name="T16" fmla="*/ 160 w 321"/>
              <a:gd name="T17" fmla="*/ 301 h 321"/>
              <a:gd name="T18" fmla="*/ 20 w 321"/>
              <a:gd name="T19" fmla="*/ 160 h 321"/>
              <a:gd name="T20" fmla="*/ 62 w 321"/>
              <a:gd name="T21" fmla="*/ 60 h 321"/>
              <a:gd name="T22" fmla="*/ 50 w 321"/>
              <a:gd name="T23" fmla="*/ 44 h 321"/>
              <a:gd name="T24" fmla="*/ 0 w 321"/>
              <a:gd name="T25" fmla="*/ 160 h 321"/>
              <a:gd name="T26" fmla="*/ 160 w 321"/>
              <a:gd name="T27" fmla="*/ 321 h 321"/>
              <a:gd name="T28" fmla="*/ 321 w 321"/>
              <a:gd name="T29" fmla="*/ 160 h 321"/>
              <a:gd name="T30" fmla="*/ 160 w 321"/>
              <a:gd name="T31" fmla="*/ 0 h 321"/>
              <a:gd name="T32" fmla="*/ 176 w 321"/>
              <a:gd name="T33" fmla="*/ 143 h 321"/>
              <a:gd name="T34" fmla="*/ 169 w 321"/>
              <a:gd name="T35" fmla="*/ 139 h 321"/>
              <a:gd name="T36" fmla="*/ 87 w 321"/>
              <a:gd name="T37" fmla="*/ 87 h 321"/>
              <a:gd name="T38" fmla="*/ 139 w 321"/>
              <a:gd name="T39" fmla="*/ 169 h 321"/>
              <a:gd name="T40" fmla="*/ 143 w 321"/>
              <a:gd name="T41" fmla="*/ 176 h 321"/>
              <a:gd name="T42" fmla="*/ 144 w 321"/>
              <a:gd name="T43" fmla="*/ 177 h 321"/>
              <a:gd name="T44" fmla="*/ 144 w 321"/>
              <a:gd name="T45" fmla="*/ 177 h 321"/>
              <a:gd name="T46" fmla="*/ 160 w 321"/>
              <a:gd name="T47" fmla="*/ 184 h 321"/>
              <a:gd name="T48" fmla="*/ 184 w 321"/>
              <a:gd name="T49" fmla="*/ 160 h 321"/>
              <a:gd name="T50" fmla="*/ 177 w 321"/>
              <a:gd name="T51" fmla="*/ 144 h 321"/>
              <a:gd name="T52" fmla="*/ 177 w 321"/>
              <a:gd name="T53" fmla="*/ 144 h 321"/>
              <a:gd name="T54" fmla="*/ 176 w 321"/>
              <a:gd name="T55" fmla="*/ 143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1" h="321">
                <a:moveTo>
                  <a:pt x="160" y="0"/>
                </a:moveTo>
                <a:cubicBezTo>
                  <a:pt x="160" y="0"/>
                  <a:pt x="160" y="0"/>
                  <a:pt x="160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80"/>
                  <a:pt x="154" y="80"/>
                  <a:pt x="154" y="80"/>
                </a:cubicBezTo>
                <a:cubicBezTo>
                  <a:pt x="181" y="80"/>
                  <a:pt x="181" y="80"/>
                  <a:pt x="181" y="80"/>
                </a:cubicBezTo>
                <a:cubicBezTo>
                  <a:pt x="181" y="22"/>
                  <a:pt x="181" y="22"/>
                  <a:pt x="181" y="22"/>
                </a:cubicBezTo>
                <a:cubicBezTo>
                  <a:pt x="249" y="31"/>
                  <a:pt x="301" y="90"/>
                  <a:pt x="301" y="160"/>
                </a:cubicBezTo>
                <a:cubicBezTo>
                  <a:pt x="301" y="238"/>
                  <a:pt x="238" y="301"/>
                  <a:pt x="160" y="301"/>
                </a:cubicBezTo>
                <a:cubicBezTo>
                  <a:pt x="83" y="301"/>
                  <a:pt x="20" y="238"/>
                  <a:pt x="20" y="160"/>
                </a:cubicBezTo>
                <a:cubicBezTo>
                  <a:pt x="20" y="121"/>
                  <a:pt x="36" y="86"/>
                  <a:pt x="62" y="60"/>
                </a:cubicBezTo>
                <a:cubicBezTo>
                  <a:pt x="50" y="44"/>
                  <a:pt x="50" y="44"/>
                  <a:pt x="50" y="44"/>
                </a:cubicBezTo>
                <a:cubicBezTo>
                  <a:pt x="19" y="74"/>
                  <a:pt x="0" y="115"/>
                  <a:pt x="0" y="160"/>
                </a:cubicBezTo>
                <a:cubicBezTo>
                  <a:pt x="0" y="249"/>
                  <a:pt x="72" y="321"/>
                  <a:pt x="160" y="321"/>
                </a:cubicBezTo>
                <a:cubicBezTo>
                  <a:pt x="249" y="321"/>
                  <a:pt x="321" y="249"/>
                  <a:pt x="321" y="160"/>
                </a:cubicBezTo>
                <a:cubicBezTo>
                  <a:pt x="321" y="72"/>
                  <a:pt x="249" y="0"/>
                  <a:pt x="160" y="0"/>
                </a:cubicBezTo>
                <a:close/>
                <a:moveTo>
                  <a:pt x="176" y="143"/>
                </a:moveTo>
                <a:cubicBezTo>
                  <a:pt x="174" y="141"/>
                  <a:pt x="172" y="140"/>
                  <a:pt x="169" y="139"/>
                </a:cubicBezTo>
                <a:cubicBezTo>
                  <a:pt x="87" y="87"/>
                  <a:pt x="87" y="87"/>
                  <a:pt x="87" y="87"/>
                </a:cubicBezTo>
                <a:cubicBezTo>
                  <a:pt x="139" y="169"/>
                  <a:pt x="139" y="169"/>
                  <a:pt x="139" y="169"/>
                </a:cubicBezTo>
                <a:cubicBezTo>
                  <a:pt x="140" y="172"/>
                  <a:pt x="141" y="174"/>
                  <a:pt x="143" y="176"/>
                </a:cubicBezTo>
                <a:cubicBezTo>
                  <a:pt x="144" y="177"/>
                  <a:pt x="144" y="177"/>
                  <a:pt x="144" y="177"/>
                </a:cubicBezTo>
                <a:cubicBezTo>
                  <a:pt x="144" y="177"/>
                  <a:pt x="144" y="177"/>
                  <a:pt x="144" y="177"/>
                </a:cubicBezTo>
                <a:cubicBezTo>
                  <a:pt x="148" y="181"/>
                  <a:pt x="154" y="184"/>
                  <a:pt x="160" y="184"/>
                </a:cubicBezTo>
                <a:cubicBezTo>
                  <a:pt x="173" y="184"/>
                  <a:pt x="184" y="173"/>
                  <a:pt x="184" y="160"/>
                </a:cubicBezTo>
                <a:cubicBezTo>
                  <a:pt x="184" y="154"/>
                  <a:pt x="181" y="148"/>
                  <a:pt x="177" y="144"/>
                </a:cubicBezTo>
                <a:cubicBezTo>
                  <a:pt x="177" y="144"/>
                  <a:pt x="177" y="144"/>
                  <a:pt x="177" y="144"/>
                </a:cubicBezTo>
                <a:lnTo>
                  <a:pt x="176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>
              <a:cs typeface="+mn-ea"/>
              <a:sym typeface="+mn-lt"/>
            </a:endParaRPr>
          </a:p>
        </p:txBody>
      </p:sp>
      <p:sp>
        <p:nvSpPr>
          <p:cNvPr id="14" name="Freeform 1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>
            <a:spLocks noEditPoints="1"/>
          </p:cNvSpPr>
          <p:nvPr/>
        </p:nvSpPr>
        <p:spPr bwMode="auto">
          <a:xfrm>
            <a:off x="10083717" y="5125088"/>
            <a:ext cx="769003" cy="769002"/>
          </a:xfrm>
          <a:custGeom>
            <a:avLst/>
            <a:gdLst>
              <a:gd name="T0" fmla="*/ 13 w 382"/>
              <a:gd name="T1" fmla="*/ 179 h 382"/>
              <a:gd name="T2" fmla="*/ 13 w 382"/>
              <a:gd name="T3" fmla="*/ 204 h 382"/>
              <a:gd name="T4" fmla="*/ 60 w 382"/>
              <a:gd name="T5" fmla="*/ 191 h 382"/>
              <a:gd name="T6" fmla="*/ 91 w 382"/>
              <a:gd name="T7" fmla="*/ 91 h 382"/>
              <a:gd name="T8" fmla="*/ 68 w 382"/>
              <a:gd name="T9" fmla="*/ 48 h 382"/>
              <a:gd name="T10" fmla="*/ 50 w 382"/>
              <a:gd name="T11" fmla="*/ 66 h 382"/>
              <a:gd name="T12" fmla="*/ 91 w 382"/>
              <a:gd name="T13" fmla="*/ 91 h 382"/>
              <a:gd name="T14" fmla="*/ 180 w 382"/>
              <a:gd name="T15" fmla="*/ 358 h 382"/>
              <a:gd name="T16" fmla="*/ 180 w 382"/>
              <a:gd name="T17" fmla="*/ 382 h 382"/>
              <a:gd name="T18" fmla="*/ 215 w 382"/>
              <a:gd name="T19" fmla="*/ 370 h 382"/>
              <a:gd name="T20" fmla="*/ 369 w 382"/>
              <a:gd name="T21" fmla="*/ 179 h 382"/>
              <a:gd name="T22" fmla="*/ 322 w 382"/>
              <a:gd name="T23" fmla="*/ 192 h 382"/>
              <a:gd name="T24" fmla="*/ 369 w 382"/>
              <a:gd name="T25" fmla="*/ 205 h 382"/>
              <a:gd name="T26" fmla="*/ 369 w 382"/>
              <a:gd name="T27" fmla="*/ 179 h 382"/>
              <a:gd name="T28" fmla="*/ 74 w 382"/>
              <a:gd name="T29" fmla="*/ 193 h 382"/>
              <a:gd name="T30" fmla="*/ 142 w 382"/>
              <a:gd name="T31" fmla="*/ 330 h 382"/>
              <a:gd name="T32" fmla="*/ 155 w 382"/>
              <a:gd name="T33" fmla="*/ 342 h 382"/>
              <a:gd name="T34" fmla="*/ 226 w 382"/>
              <a:gd name="T35" fmla="*/ 342 h 382"/>
              <a:gd name="T36" fmla="*/ 240 w 382"/>
              <a:gd name="T37" fmla="*/ 330 h 382"/>
              <a:gd name="T38" fmla="*/ 308 w 382"/>
              <a:gd name="T39" fmla="*/ 193 h 382"/>
              <a:gd name="T40" fmla="*/ 214 w 382"/>
              <a:gd name="T41" fmla="*/ 277 h 382"/>
              <a:gd name="T42" fmla="*/ 214 w 382"/>
              <a:gd name="T43" fmla="*/ 310 h 382"/>
              <a:gd name="T44" fmla="*/ 168 w 382"/>
              <a:gd name="T45" fmla="*/ 318 h 382"/>
              <a:gd name="T46" fmla="*/ 167 w 382"/>
              <a:gd name="T47" fmla="*/ 307 h 382"/>
              <a:gd name="T48" fmla="*/ 103 w 382"/>
              <a:gd name="T49" fmla="*/ 193 h 382"/>
              <a:gd name="T50" fmla="*/ 279 w 382"/>
              <a:gd name="T51" fmla="*/ 193 h 382"/>
              <a:gd name="T52" fmla="*/ 334 w 382"/>
              <a:gd name="T53" fmla="*/ 48 h 382"/>
              <a:gd name="T54" fmla="*/ 292 w 382"/>
              <a:gd name="T55" fmla="*/ 72 h 382"/>
              <a:gd name="T56" fmla="*/ 310 w 382"/>
              <a:gd name="T57" fmla="*/ 90 h 382"/>
              <a:gd name="T58" fmla="*/ 334 w 382"/>
              <a:gd name="T59" fmla="*/ 48 h 382"/>
              <a:gd name="T60" fmla="*/ 204 w 382"/>
              <a:gd name="T61" fmla="*/ 47 h 382"/>
              <a:gd name="T62" fmla="*/ 191 w 382"/>
              <a:gd name="T63" fmla="*/ 0 h 382"/>
              <a:gd name="T64" fmla="*/ 178 w 382"/>
              <a:gd name="T65" fmla="*/ 47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2" h="382">
                <a:moveTo>
                  <a:pt x="47" y="179"/>
                </a:moveTo>
                <a:cubicBezTo>
                  <a:pt x="13" y="179"/>
                  <a:pt x="13" y="179"/>
                  <a:pt x="13" y="179"/>
                </a:cubicBezTo>
                <a:cubicBezTo>
                  <a:pt x="6" y="179"/>
                  <a:pt x="0" y="184"/>
                  <a:pt x="0" y="191"/>
                </a:cubicBezTo>
                <a:cubicBezTo>
                  <a:pt x="0" y="199"/>
                  <a:pt x="6" y="204"/>
                  <a:pt x="13" y="204"/>
                </a:cubicBezTo>
                <a:cubicBezTo>
                  <a:pt x="47" y="204"/>
                  <a:pt x="47" y="204"/>
                  <a:pt x="47" y="204"/>
                </a:cubicBezTo>
                <a:cubicBezTo>
                  <a:pt x="54" y="204"/>
                  <a:pt x="60" y="199"/>
                  <a:pt x="60" y="191"/>
                </a:cubicBezTo>
                <a:cubicBezTo>
                  <a:pt x="60" y="184"/>
                  <a:pt x="54" y="179"/>
                  <a:pt x="47" y="179"/>
                </a:cubicBezTo>
                <a:close/>
                <a:moveTo>
                  <a:pt x="91" y="91"/>
                </a:moveTo>
                <a:cubicBezTo>
                  <a:pt x="96" y="86"/>
                  <a:pt x="96" y="78"/>
                  <a:pt x="92" y="73"/>
                </a:cubicBezTo>
                <a:cubicBezTo>
                  <a:pt x="68" y="48"/>
                  <a:pt x="68" y="48"/>
                  <a:pt x="68" y="48"/>
                </a:cubicBezTo>
                <a:cubicBezTo>
                  <a:pt x="63" y="43"/>
                  <a:pt x="55" y="43"/>
                  <a:pt x="50" y="48"/>
                </a:cubicBezTo>
                <a:cubicBezTo>
                  <a:pt x="45" y="53"/>
                  <a:pt x="45" y="61"/>
                  <a:pt x="50" y="66"/>
                </a:cubicBezTo>
                <a:cubicBezTo>
                  <a:pt x="73" y="91"/>
                  <a:pt x="73" y="91"/>
                  <a:pt x="73" y="91"/>
                </a:cubicBezTo>
                <a:cubicBezTo>
                  <a:pt x="78" y="96"/>
                  <a:pt x="86" y="96"/>
                  <a:pt x="91" y="91"/>
                </a:cubicBezTo>
                <a:close/>
                <a:moveTo>
                  <a:pt x="203" y="358"/>
                </a:moveTo>
                <a:cubicBezTo>
                  <a:pt x="180" y="358"/>
                  <a:pt x="180" y="358"/>
                  <a:pt x="180" y="358"/>
                </a:cubicBezTo>
                <a:cubicBezTo>
                  <a:pt x="173" y="358"/>
                  <a:pt x="167" y="363"/>
                  <a:pt x="167" y="370"/>
                </a:cubicBezTo>
                <a:cubicBezTo>
                  <a:pt x="167" y="377"/>
                  <a:pt x="173" y="382"/>
                  <a:pt x="180" y="382"/>
                </a:cubicBezTo>
                <a:cubicBezTo>
                  <a:pt x="203" y="382"/>
                  <a:pt x="203" y="382"/>
                  <a:pt x="203" y="382"/>
                </a:cubicBezTo>
                <a:cubicBezTo>
                  <a:pt x="210" y="382"/>
                  <a:pt x="215" y="377"/>
                  <a:pt x="215" y="370"/>
                </a:cubicBezTo>
                <a:cubicBezTo>
                  <a:pt x="215" y="363"/>
                  <a:pt x="210" y="358"/>
                  <a:pt x="203" y="358"/>
                </a:cubicBezTo>
                <a:close/>
                <a:moveTo>
                  <a:pt x="369" y="179"/>
                </a:moveTo>
                <a:cubicBezTo>
                  <a:pt x="335" y="179"/>
                  <a:pt x="335" y="179"/>
                  <a:pt x="335" y="179"/>
                </a:cubicBezTo>
                <a:cubicBezTo>
                  <a:pt x="328" y="179"/>
                  <a:pt x="322" y="185"/>
                  <a:pt x="322" y="192"/>
                </a:cubicBezTo>
                <a:cubicBezTo>
                  <a:pt x="322" y="199"/>
                  <a:pt x="328" y="205"/>
                  <a:pt x="335" y="205"/>
                </a:cubicBezTo>
                <a:cubicBezTo>
                  <a:pt x="369" y="205"/>
                  <a:pt x="369" y="205"/>
                  <a:pt x="369" y="205"/>
                </a:cubicBezTo>
                <a:cubicBezTo>
                  <a:pt x="376" y="205"/>
                  <a:pt x="382" y="199"/>
                  <a:pt x="382" y="192"/>
                </a:cubicBezTo>
                <a:cubicBezTo>
                  <a:pt x="382" y="185"/>
                  <a:pt x="376" y="179"/>
                  <a:pt x="369" y="179"/>
                </a:cubicBezTo>
                <a:close/>
                <a:moveTo>
                  <a:pt x="191" y="72"/>
                </a:moveTo>
                <a:cubicBezTo>
                  <a:pt x="127" y="72"/>
                  <a:pt x="74" y="128"/>
                  <a:pt x="74" y="193"/>
                </a:cubicBezTo>
                <a:cubicBezTo>
                  <a:pt x="74" y="239"/>
                  <a:pt x="102" y="280"/>
                  <a:pt x="142" y="298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42" y="336"/>
                  <a:pt x="148" y="342"/>
                  <a:pt x="155" y="342"/>
                </a:cubicBezTo>
                <a:cubicBezTo>
                  <a:pt x="155" y="342"/>
                  <a:pt x="155" y="342"/>
                  <a:pt x="155" y="342"/>
                </a:cubicBezTo>
                <a:cubicBezTo>
                  <a:pt x="156" y="342"/>
                  <a:pt x="156" y="342"/>
                  <a:pt x="156" y="342"/>
                </a:cubicBezTo>
                <a:cubicBezTo>
                  <a:pt x="226" y="342"/>
                  <a:pt x="226" y="342"/>
                  <a:pt x="226" y="342"/>
                </a:cubicBezTo>
                <a:cubicBezTo>
                  <a:pt x="228" y="342"/>
                  <a:pt x="230" y="341"/>
                  <a:pt x="232" y="340"/>
                </a:cubicBezTo>
                <a:cubicBezTo>
                  <a:pt x="237" y="339"/>
                  <a:pt x="240" y="335"/>
                  <a:pt x="240" y="330"/>
                </a:cubicBezTo>
                <a:cubicBezTo>
                  <a:pt x="240" y="299"/>
                  <a:pt x="240" y="299"/>
                  <a:pt x="240" y="299"/>
                </a:cubicBezTo>
                <a:cubicBezTo>
                  <a:pt x="280" y="280"/>
                  <a:pt x="308" y="240"/>
                  <a:pt x="308" y="193"/>
                </a:cubicBezTo>
                <a:cubicBezTo>
                  <a:pt x="308" y="128"/>
                  <a:pt x="256" y="72"/>
                  <a:pt x="191" y="72"/>
                </a:cubicBezTo>
                <a:close/>
                <a:moveTo>
                  <a:pt x="214" y="277"/>
                </a:moveTo>
                <a:cubicBezTo>
                  <a:pt x="214" y="307"/>
                  <a:pt x="214" y="307"/>
                  <a:pt x="214" y="307"/>
                </a:cubicBezTo>
                <a:cubicBezTo>
                  <a:pt x="214" y="308"/>
                  <a:pt x="214" y="310"/>
                  <a:pt x="214" y="310"/>
                </a:cubicBezTo>
                <a:cubicBezTo>
                  <a:pt x="214" y="318"/>
                  <a:pt x="214" y="318"/>
                  <a:pt x="214" y="318"/>
                </a:cubicBezTo>
                <a:cubicBezTo>
                  <a:pt x="168" y="318"/>
                  <a:pt x="168" y="318"/>
                  <a:pt x="168" y="318"/>
                </a:cubicBezTo>
                <a:cubicBezTo>
                  <a:pt x="168" y="311"/>
                  <a:pt x="168" y="311"/>
                  <a:pt x="168" y="311"/>
                </a:cubicBezTo>
                <a:cubicBezTo>
                  <a:pt x="167" y="310"/>
                  <a:pt x="167" y="309"/>
                  <a:pt x="167" y="307"/>
                </a:cubicBezTo>
                <a:cubicBezTo>
                  <a:pt x="167" y="277"/>
                  <a:pt x="167" y="277"/>
                  <a:pt x="167" y="277"/>
                </a:cubicBezTo>
                <a:cubicBezTo>
                  <a:pt x="130" y="267"/>
                  <a:pt x="103" y="233"/>
                  <a:pt x="103" y="193"/>
                </a:cubicBezTo>
                <a:cubicBezTo>
                  <a:pt x="103" y="144"/>
                  <a:pt x="142" y="101"/>
                  <a:pt x="191" y="101"/>
                </a:cubicBezTo>
                <a:cubicBezTo>
                  <a:pt x="240" y="101"/>
                  <a:pt x="279" y="144"/>
                  <a:pt x="279" y="193"/>
                </a:cubicBezTo>
                <a:cubicBezTo>
                  <a:pt x="279" y="233"/>
                  <a:pt x="252" y="267"/>
                  <a:pt x="214" y="277"/>
                </a:cubicBezTo>
                <a:close/>
                <a:moveTo>
                  <a:pt x="334" y="48"/>
                </a:moveTo>
                <a:cubicBezTo>
                  <a:pt x="329" y="43"/>
                  <a:pt x="321" y="43"/>
                  <a:pt x="316" y="48"/>
                </a:cubicBezTo>
                <a:cubicBezTo>
                  <a:pt x="292" y="72"/>
                  <a:pt x="292" y="72"/>
                  <a:pt x="292" y="72"/>
                </a:cubicBezTo>
                <a:cubicBezTo>
                  <a:pt x="287" y="77"/>
                  <a:pt x="287" y="85"/>
                  <a:pt x="292" y="90"/>
                </a:cubicBezTo>
                <a:cubicBezTo>
                  <a:pt x="297" y="95"/>
                  <a:pt x="305" y="95"/>
                  <a:pt x="310" y="90"/>
                </a:cubicBezTo>
                <a:cubicBezTo>
                  <a:pt x="334" y="66"/>
                  <a:pt x="334" y="66"/>
                  <a:pt x="334" y="66"/>
                </a:cubicBezTo>
                <a:cubicBezTo>
                  <a:pt x="339" y="61"/>
                  <a:pt x="339" y="53"/>
                  <a:pt x="334" y="48"/>
                </a:cubicBezTo>
                <a:close/>
                <a:moveTo>
                  <a:pt x="191" y="60"/>
                </a:moveTo>
                <a:cubicBezTo>
                  <a:pt x="198" y="60"/>
                  <a:pt x="204" y="54"/>
                  <a:pt x="204" y="47"/>
                </a:cubicBezTo>
                <a:cubicBezTo>
                  <a:pt x="204" y="13"/>
                  <a:pt x="204" y="13"/>
                  <a:pt x="204" y="13"/>
                </a:cubicBezTo>
                <a:cubicBezTo>
                  <a:pt x="204" y="6"/>
                  <a:pt x="198" y="0"/>
                  <a:pt x="191" y="0"/>
                </a:cubicBezTo>
                <a:cubicBezTo>
                  <a:pt x="184" y="0"/>
                  <a:pt x="178" y="6"/>
                  <a:pt x="178" y="13"/>
                </a:cubicBezTo>
                <a:cubicBezTo>
                  <a:pt x="178" y="47"/>
                  <a:pt x="178" y="47"/>
                  <a:pt x="178" y="47"/>
                </a:cubicBezTo>
                <a:cubicBezTo>
                  <a:pt x="178" y="54"/>
                  <a:pt x="184" y="60"/>
                  <a:pt x="191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>
              <a:cs typeface="+mn-ea"/>
              <a:sym typeface="+mn-lt"/>
            </a:endParaRPr>
          </a:p>
        </p:txBody>
      </p:sp>
      <p:sp>
        <p:nvSpPr>
          <p:cNvPr id="15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932346" y="4655223"/>
            <a:ext cx="435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从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［设计］角度</a:t>
            </a:r>
            <a:r>
              <a:rPr lang="en-US" altLang="zh-CN" sz="2800" b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谈封装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932346" y="5247154"/>
            <a:ext cx="4463002" cy="1150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便于分工，便于复用，可扩展性强</a:t>
            </a:r>
            <a:r>
              <a:rPr lang="zh-CN" altLang="en-US" sz="1600" i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i="1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en-US" sz="1600" i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＃变则疏之</a:t>
            </a:r>
            <a:r>
              <a:rPr lang="en-US" altLang="zh-CN" sz="1600" i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   </a:t>
            </a:r>
            <a:r>
              <a:rPr lang="zh-CN" altLang="en-US" sz="1600" i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＃分而治之</a:t>
            </a:r>
            <a:endParaRPr lang="en-US" altLang="zh-CN" sz="1600" i="1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zh-CN" sz="1600" i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＃</a:t>
            </a:r>
            <a:r>
              <a:rPr lang="zh-CN" altLang="en-US" sz="1600" i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高内聚</a:t>
            </a:r>
            <a:r>
              <a:rPr lang="en-US" altLang="zh-CN" sz="1600" i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       </a:t>
            </a:r>
            <a:r>
              <a:rPr lang="zh-CN" altLang="en-US" sz="1600" i="1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＃低耦合</a:t>
            </a:r>
            <a:endParaRPr lang="en-US" altLang="zh-CN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937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1023078"/>
            <a:ext cx="4064000" cy="481184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064000" y="1023078"/>
            <a:ext cx="4064000" cy="4811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128000" y="1023078"/>
            <a:ext cx="4064000" cy="481184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409967" y="2295151"/>
            <a:ext cx="344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7F7F7"/>
                </a:solidFill>
                <a:cs typeface="+mn-ea"/>
                <a:sym typeface="+mn-lt"/>
              </a:rPr>
              <a:t>高内聚</a:t>
            </a:r>
            <a:r>
              <a:rPr lang="en-US" altLang="zh-CN" sz="3600" b="1" dirty="0" smtClean="0">
                <a:solidFill>
                  <a:srgbClr val="F7F7F7"/>
                </a:solidFill>
                <a:cs typeface="+mn-ea"/>
                <a:sym typeface="+mn-lt"/>
              </a:rPr>
              <a:t>  </a:t>
            </a:r>
            <a:r>
              <a:rPr lang="zh-CN" altLang="en-US" sz="3600" b="1" dirty="0" smtClean="0">
                <a:solidFill>
                  <a:srgbClr val="F7F7F7"/>
                </a:solidFill>
                <a:cs typeface="+mn-ea"/>
                <a:sym typeface="+mn-lt"/>
              </a:rPr>
              <a:t>低耦合</a:t>
            </a:r>
            <a:endParaRPr lang="zh-CN" altLang="en-US" sz="3600" b="1" dirty="0">
              <a:solidFill>
                <a:srgbClr val="F7F7F7"/>
              </a:solidFill>
              <a:cs typeface="+mn-ea"/>
              <a:sym typeface="+mn-lt"/>
            </a:endParaRPr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409967" y="3103965"/>
            <a:ext cx="34450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A9F8"/>
                </a:solidFill>
                <a:cs typeface="+mn-ea"/>
                <a:sym typeface="+mn-lt"/>
              </a:rPr>
              <a:t>高内聚</a:t>
            </a:r>
            <a:endParaRPr lang="en-US" altLang="zh-CN" sz="1400" dirty="0">
              <a:solidFill>
                <a:srgbClr val="FFA9F8"/>
              </a:solidFill>
              <a:cs typeface="+mn-ea"/>
              <a:sym typeface="+mn-lt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类中各个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方法都在完成</a:t>
            </a:r>
            <a:r>
              <a:rPr lang="zh-CN" altLang="en-US" sz="1400" dirty="0">
                <a:solidFill>
                  <a:srgbClr val="F18189"/>
                </a:solidFill>
                <a:cs typeface="+mn-ea"/>
                <a:sym typeface="+mn-lt"/>
              </a:rPr>
              <a:t>一项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任务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单一职责的类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en-US" altLang="zh-CN" sz="1400" dirty="0" smtClean="0">
              <a:solidFill>
                <a:srgbClr val="FFA9F8"/>
              </a:solidFill>
              <a:cs typeface="+mn-ea"/>
              <a:sym typeface="+mn-lt"/>
            </a:endParaRPr>
          </a:p>
          <a:p>
            <a:endParaRPr lang="en-US" altLang="zh-CN" sz="1400" dirty="0" smtClean="0">
              <a:solidFill>
                <a:srgbClr val="FFA9F8"/>
              </a:solidFill>
              <a:cs typeface="+mn-ea"/>
              <a:sym typeface="+mn-lt"/>
            </a:endParaRPr>
          </a:p>
          <a:p>
            <a:r>
              <a:rPr lang="zh-CN" altLang="en-US" sz="1400" dirty="0" smtClean="0">
                <a:solidFill>
                  <a:srgbClr val="FFA9F8"/>
                </a:solidFill>
                <a:cs typeface="+mn-ea"/>
                <a:sym typeface="+mn-lt"/>
              </a:rPr>
              <a:t>低耦合</a:t>
            </a:r>
            <a:endParaRPr lang="en-US" altLang="zh-CN" sz="1400" dirty="0" smtClean="0">
              <a:solidFill>
                <a:srgbClr val="FFA9F8"/>
              </a:solidFill>
              <a:cs typeface="+mn-ea"/>
              <a:sym typeface="+mn-lt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类与类的</a:t>
            </a:r>
            <a:r>
              <a:rPr lang="zh-CN" altLang="en-US" sz="1400" dirty="0" smtClean="0">
                <a:solidFill>
                  <a:srgbClr val="F18189"/>
                </a:solidFill>
                <a:cs typeface="+mn-ea"/>
                <a:sym typeface="+mn-lt"/>
              </a:rPr>
              <a:t>关联与依赖要少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每个类独立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)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，一个类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的改变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，尽量不影响其它类</a:t>
            </a:r>
            <a:r>
              <a:rPr lang="zh-CN" altLang="en-US" sz="1400" dirty="0">
                <a:solidFill>
                  <a:srgbClr val="FFA9F8"/>
                </a:solidFill>
                <a:cs typeface="+mn-ea"/>
                <a:sym typeface="+mn-lt"/>
              </a:rPr>
              <a:t>。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409967" y="4220555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三角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6630826" y="4306758"/>
            <a:ext cx="121326" cy="1045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文本框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309453" y="2295151"/>
            <a:ext cx="258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cs typeface="+mn-ea"/>
                <a:sym typeface="+mn-lt"/>
              </a:rPr>
              <a:t>分而治之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1" name="文本框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309454" y="3103965"/>
            <a:ext cx="3445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cs typeface="+mn-ea"/>
              </a:defRPr>
            </a:lvl1pPr>
          </a:lstStyle>
          <a:p>
            <a:r>
              <a:rPr lang="zh-CN" altLang="en-US" dirty="0"/>
              <a:t>将一个大的需求分解为许多类，每个类处理一个独立的功能。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类</a:t>
            </a:r>
            <a:r>
              <a:rPr lang="en-US" altLang="zh-CN" dirty="0"/>
              <a:t>  </a:t>
            </a:r>
            <a:r>
              <a:rPr lang="zh-CN" altLang="zh-CN" dirty="0"/>
              <a:t>与</a:t>
            </a:r>
            <a:r>
              <a:rPr lang="en-US" altLang="zh-CN" dirty="0"/>
              <a:t>  </a:t>
            </a:r>
            <a:r>
              <a:rPr lang="zh-CN" altLang="zh-CN" dirty="0"/>
              <a:t>类行为不同</a:t>
            </a:r>
            <a:r>
              <a:rPr lang="en-US" altLang="zh-CN" dirty="0"/>
              <a:t>        </a:t>
            </a:r>
          </a:p>
          <a:p>
            <a:r>
              <a:rPr lang="zh-CN" altLang="zh-CN" dirty="0"/>
              <a:t>对象与对象数据不同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3" name="三角形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2530313" y="4306758"/>
            <a:ext cx="121326" cy="10459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4" name="文本框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473967" y="2295151"/>
            <a:ext cx="27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cs typeface="+mn-ea"/>
                <a:sym typeface="+mn-lt"/>
              </a:rPr>
              <a:t>变则疏之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5" name="文本框 1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473967" y="3103965"/>
            <a:ext cx="344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cs typeface="+mn-ea"/>
                <a:sym typeface="+mn-lt"/>
              </a:rPr>
              <a:t>变化的地方独立封装，避免影响其他类。</a:t>
            </a:r>
          </a:p>
        </p:txBody>
      </p:sp>
      <p:sp>
        <p:nvSpPr>
          <p:cNvPr id="16" name="矩形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592103" y="4730779"/>
            <a:ext cx="3612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dirty="0">
                <a:cs typeface="+mn-ea"/>
                <a:sym typeface="+mn-lt"/>
              </a:rPr>
              <a:t>－</a:t>
            </a:r>
            <a:r>
              <a:rPr lang="zh-CN" altLang="en-US" sz="1200" dirty="0">
                <a:cs typeface="+mn-ea"/>
                <a:sym typeface="+mn-lt"/>
              </a:rPr>
              <a:t>－</a:t>
            </a:r>
            <a:r>
              <a:rPr lang="zh-CN" altLang="zh-CN" sz="1200" dirty="0" smtClean="0"/>
              <a:t>每个类如果要发生改变</a:t>
            </a:r>
            <a:endParaRPr lang="en-US" altLang="zh-CN" sz="1200" dirty="0"/>
          </a:p>
          <a:p>
            <a:r>
              <a:rPr lang="en-US" altLang="zh-CN" sz="1200" dirty="0"/>
              <a:t>		</a:t>
            </a:r>
            <a:r>
              <a:rPr lang="zh-CN" altLang="en-US" sz="1200" dirty="0"/>
              <a:t>只会有</a:t>
            </a:r>
            <a:r>
              <a:rPr lang="en-US" altLang="zh-CN" sz="1200" dirty="0"/>
              <a:t> </a:t>
            </a:r>
            <a:r>
              <a:rPr lang="zh-CN" altLang="zh-CN" sz="1200" dirty="0"/>
              <a:t>一个改变的原因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三角形 1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10694826" y="4306758"/>
            <a:ext cx="121326" cy="10459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68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914" y="884904"/>
            <a:ext cx="7924533" cy="5408808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4" name="矩形 2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57200" y="884903"/>
            <a:ext cx="3015682" cy="540880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717550" y="1169486"/>
            <a:ext cx="2755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7F7F7"/>
                </a:solidFill>
                <a:cs typeface="+mn-ea"/>
                <a:sym typeface="+mn-lt"/>
              </a:rPr>
              <a:t>大师兄说</a:t>
            </a:r>
            <a:endParaRPr lang="zh-CN" altLang="en-US" sz="4400" b="1" dirty="0">
              <a:solidFill>
                <a:srgbClr val="F7F7F7"/>
              </a:solidFill>
              <a:cs typeface="+mn-ea"/>
              <a:sym typeface="+mn-lt"/>
            </a:endParaRPr>
          </a:p>
        </p:txBody>
      </p:sp>
      <p:sp>
        <p:nvSpPr>
          <p:cNvPr id="26" name="文本框 2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717550" y="2464963"/>
            <a:ext cx="27553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从设计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上来说，无关的物种之间得存在隔离。总不能让熊和兔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子在一起繁衍后代吧”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再者说，就算他们是同一个物种，也不能因为东山上的这只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……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嗯，九尾白貂死了，西山上那只也跟着消失。”</a:t>
            </a:r>
          </a:p>
        </p:txBody>
      </p:sp>
      <p:sp>
        <p:nvSpPr>
          <p:cNvPr id="27" name="矩形 2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012889" y="5312777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设计角度</a:t>
            </a:r>
            <a:r>
              <a:rPr lang="en-US" altLang="zh-CN" sz="1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谈</a:t>
            </a:r>
            <a:r>
              <a:rPr lang="en-US" altLang="zh-CN" sz="1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封装</a:t>
            </a:r>
            <a:endParaRPr lang="zh-CN" altLang="en-US" sz="1400" b="1" dirty="0">
              <a:solidFill>
                <a:schemeClr val="accent6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三角形 2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2938409" y="5398980"/>
            <a:ext cx="121326" cy="1045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1" name="矩形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668226" y="884904"/>
            <a:ext cx="3142064" cy="540880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2" name="文本框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68226" y="1142745"/>
            <a:ext cx="3289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7F7F7"/>
                </a:solidFill>
                <a:cs typeface="+mn-ea"/>
                <a:sym typeface="+mn-lt"/>
              </a:rPr>
              <a:t>小师妹总结</a:t>
            </a:r>
            <a:endParaRPr lang="zh-CN" altLang="en-US" sz="4400" b="1" dirty="0">
              <a:solidFill>
                <a:srgbClr val="F7F7F7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794608" y="2468348"/>
            <a:ext cx="27553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“师兄，送你四个词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‘分而治之，变则疏之，高内聚，低耦合。’”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en-US" altLang="zh-CN" sz="1400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zh-CN" altLang="zh-CN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你准备把我这设计图里的内容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，分门别类的创建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，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endParaRPr lang="en-US" altLang="zh-CN" sz="1400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＃行为不一样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的就归为不同类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＃同类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里的要做的事情是一致的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，＃每创建一个对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象都是独立的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＃不同类之间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彼此基本不影响。”</a:t>
            </a: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55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7959410" y="4670544"/>
            <a:ext cx="3701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altLang="en-US" sz="5400" b="1" dirty="0" smtClean="0">
                <a:solidFill>
                  <a:schemeClr val="bg1"/>
                </a:solidFill>
                <a:cs typeface="+mn-ea"/>
                <a:sym typeface="+mn-lt"/>
              </a:rPr>
              <a:t>继承</a:t>
            </a:r>
            <a:endParaRPr lang="en-US" altLang="zh-CN" sz="54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GrpSpPr/>
          <p:nvPr/>
        </p:nvGrpSpPr>
        <p:grpSpPr>
          <a:xfrm>
            <a:off x="703937" y="555977"/>
            <a:ext cx="392291" cy="392291"/>
            <a:chOff x="11024646" y="5851995"/>
            <a:chExt cx="614597" cy="614597"/>
          </a:xfrm>
          <a:solidFill>
            <a:schemeClr val="bg1"/>
          </a:solidFill>
        </p:grpSpPr>
        <p:sp>
          <p:nvSpPr>
            <p:cNvPr id="6" name="矩形 5"/>
            <p:cNvSpPr/>
            <p:nvPr/>
          </p:nvSpPr>
          <p:spPr>
            <a:xfrm>
              <a:off x="11024646" y="6109280"/>
              <a:ext cx="614597" cy="50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5400000">
              <a:off x="11049652" y="6134287"/>
              <a:ext cx="614597" cy="50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矩形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1014480" y="555977"/>
            <a:ext cx="522920" cy="52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536918" y="868956"/>
            <a:ext cx="3476644" cy="1868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600" i="1" dirty="0" smtClean="0">
                <a:cs typeface="+mn-ea"/>
                <a:sym typeface="+mn-lt"/>
              </a:rPr>
              <a:t>大师兄听完小师妹的总结很开心，以为她</a:t>
            </a:r>
            <a:r>
              <a:rPr lang="en-US" altLang="zh-CN" sz="1600" i="1" dirty="0" smtClean="0">
                <a:cs typeface="+mn-ea"/>
                <a:sym typeface="+mn-lt"/>
              </a:rPr>
              <a:t>get</a:t>
            </a:r>
            <a:r>
              <a:rPr lang="zh-CN" altLang="en-US" sz="1600" i="1" dirty="0" smtClean="0">
                <a:cs typeface="+mn-ea"/>
                <a:sym typeface="+mn-lt"/>
              </a:rPr>
              <a:t>了新技能。自己不用干活了。</a:t>
            </a:r>
            <a:endParaRPr lang="en-US" altLang="zh-CN" sz="1600" i="1" dirty="0" smtClean="0"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en-US" sz="1600" i="1" dirty="0" smtClean="0">
                <a:cs typeface="+mn-ea"/>
                <a:sym typeface="+mn-lt"/>
              </a:rPr>
              <a:t>然而</a:t>
            </a:r>
            <a:r>
              <a:rPr lang="en-US" altLang="zh-CN" sz="1600" i="1" dirty="0" smtClean="0">
                <a:cs typeface="+mn-ea"/>
                <a:sym typeface="+mn-lt"/>
              </a:rPr>
              <a:t>……</a:t>
            </a:r>
          </a:p>
          <a:p>
            <a:pPr>
              <a:lnSpc>
                <a:spcPts val="2800"/>
              </a:lnSpc>
            </a:pPr>
            <a:r>
              <a:rPr lang="zh-CN" altLang="en-US" sz="1600" i="1" dirty="0" smtClean="0">
                <a:cs typeface="+mn-ea"/>
                <a:sym typeface="+mn-lt"/>
              </a:rPr>
              <a:t>小师妹说：“你想多了。”</a:t>
            </a:r>
            <a:endParaRPr lang="en-US" altLang="zh-CN" sz="1600" i="1" dirty="0" smtClean="0"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en-US" sz="1600" i="1" dirty="0" smtClean="0">
                <a:cs typeface="+mn-ea"/>
                <a:sym typeface="+mn-lt"/>
              </a:rPr>
              <a:t>＃架构师也不能孤军奋战＃</a:t>
            </a:r>
            <a:endParaRPr lang="en-US" altLang="zh-CN" sz="1600" i="1" dirty="0">
              <a:cs typeface="+mn-ea"/>
              <a:sym typeface="+mn-lt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0" name="矩形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7766938" y="5855532"/>
            <a:ext cx="3770462" cy="432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隔离变化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                        </a:t>
            </a:r>
            <a:r>
              <a:rPr lang="zh-CN" altLang="en-US" sz="1600" dirty="0" smtClean="0">
                <a:solidFill>
                  <a:schemeClr val="bg1"/>
                </a:solidFill>
                <a:cs typeface="+mn-ea"/>
                <a:sym typeface="+mn-lt"/>
              </a:rPr>
              <a:t>代码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的复用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  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06" y="752122"/>
            <a:ext cx="41783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4390787"/>
            <a:ext cx="12192000" cy="24964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962175" y="4888644"/>
            <a:ext cx="256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bg1"/>
                </a:solidFill>
                <a:cs typeface="+mn-ea"/>
                <a:sym typeface="+mn-lt"/>
              </a:rPr>
              <a:t>父类与子类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07394" y="797225"/>
            <a:ext cx="388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大师兄说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07394" y="1733664"/>
            <a:ext cx="3779592" cy="232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 smtClean="0"/>
              <a:t>“</a:t>
            </a:r>
            <a:r>
              <a:rPr lang="zh-CN" altLang="zh-CN" sz="1600" dirty="0" smtClean="0"/>
              <a:t>不急</a:t>
            </a:r>
            <a:r>
              <a:rPr lang="zh-CN" altLang="zh-CN" sz="1600" dirty="0"/>
              <a:t>不急。你要的东西太多，我只给你搭出上层框架还不够。何况我直接捏出个狐狸啊猫的也很不像话，所以我打算把你想要的再进一步抽象一下。 </a:t>
            </a:r>
            <a:r>
              <a:rPr lang="zh-CN" altLang="en-US" sz="1600" dirty="0" smtClean="0"/>
              <a:t>”</a:t>
            </a:r>
            <a:endParaRPr lang="en-US" altLang="zh-CN" sz="1600" dirty="0" smtClean="0"/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由于小师妹还没决定好建造什么动物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大师兄决定先替她想好基本模型。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07394" y="583186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父类诞生了</a:t>
            </a:r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———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为了隔离变化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三角形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3431446" y="5940642"/>
            <a:ext cx="121326" cy="1045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732" y="0"/>
            <a:ext cx="5388268" cy="43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7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4390787"/>
            <a:ext cx="12192000" cy="24964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962175" y="4888644"/>
            <a:ext cx="256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bg1"/>
                </a:solidFill>
                <a:cs typeface="+mn-ea"/>
                <a:sym typeface="+mn-lt"/>
              </a:rPr>
              <a:t>父类与子类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7649292" y="846208"/>
            <a:ext cx="388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大师兄说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7751302" y="1340696"/>
            <a:ext cx="3779592" cy="328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 smtClean="0"/>
              <a:t>“</a:t>
            </a:r>
            <a:r>
              <a:rPr lang="zh-CN" altLang="zh-CN" sz="1600" dirty="0" smtClean="0"/>
              <a:t>这些</a:t>
            </a:r>
            <a:r>
              <a:rPr lang="zh-CN" altLang="zh-CN" sz="1600" dirty="0"/>
              <a:t>生物，我给划分几个种类</a:t>
            </a:r>
            <a:r>
              <a:rPr lang="zh-CN" altLang="zh-CN" sz="1600" dirty="0" smtClean="0"/>
              <a:t>，</a:t>
            </a:r>
            <a:r>
              <a:rPr lang="zh-CN" altLang="en-US" sz="1600" dirty="0" smtClean="0"/>
              <a:t>比如</a:t>
            </a:r>
            <a:r>
              <a:rPr lang="zh-CN" altLang="zh-CN" sz="1600" dirty="0" smtClean="0"/>
              <a:t>鱼类</a:t>
            </a:r>
            <a:r>
              <a:rPr lang="zh-CN" altLang="zh-CN" sz="1600" dirty="0"/>
              <a:t>，我给他们赋予一个基本功能</a:t>
            </a:r>
            <a:r>
              <a:rPr lang="zh-CN" altLang="zh-CN" sz="1600" dirty="0" smtClean="0"/>
              <a:t>，</a:t>
            </a:r>
            <a:r>
              <a:rPr lang="zh-CN" altLang="en-US" sz="1600" dirty="0" smtClean="0"/>
              <a:t>例如：</a:t>
            </a:r>
            <a:r>
              <a:rPr lang="zh-CN" altLang="zh-CN" sz="1600" dirty="0" smtClean="0"/>
              <a:t>有腮</a:t>
            </a:r>
            <a:r>
              <a:rPr lang="zh-CN" altLang="zh-CN" sz="1600" dirty="0"/>
              <a:t>，有鳍，能游动。 </a:t>
            </a:r>
            <a:r>
              <a:rPr lang="zh-CN" altLang="en-US" sz="1600" dirty="0" smtClean="0"/>
              <a:t>”</a:t>
            </a:r>
            <a:endParaRPr lang="en-US" altLang="zh-CN" sz="1600" dirty="0" smtClean="0"/>
          </a:p>
          <a:p>
            <a:pPr>
              <a:lnSpc>
                <a:spcPts val="2500"/>
              </a:lnSpc>
            </a:pPr>
            <a:endParaRPr lang="en-US" altLang="zh-CN" sz="1600" dirty="0"/>
          </a:p>
          <a:p>
            <a:pPr>
              <a:lnSpc>
                <a:spcPts val="2500"/>
              </a:lnSpc>
            </a:pPr>
            <a:r>
              <a:rPr lang="zh-CN" altLang="en-US" sz="1600" dirty="0" smtClean="0"/>
              <a:t>“</a:t>
            </a:r>
            <a:r>
              <a:rPr lang="zh-CN" altLang="zh-CN" sz="1600" dirty="0" smtClean="0"/>
              <a:t>在设计</a:t>
            </a:r>
            <a:r>
              <a:rPr lang="zh-CN" altLang="zh-CN" sz="1600" dirty="0"/>
              <a:t>的时候</a:t>
            </a:r>
            <a:r>
              <a:rPr lang="zh-CN" altLang="zh-CN" sz="1600" dirty="0" smtClean="0"/>
              <a:t>，哺乳动物</a:t>
            </a:r>
            <a:r>
              <a:rPr lang="zh-CN" altLang="zh-CN" sz="1600" dirty="0"/>
              <a:t>都住在陆地上，鱼类都生活在水里</a:t>
            </a:r>
            <a:r>
              <a:rPr lang="zh-CN" altLang="zh-CN" sz="1600" dirty="0" smtClean="0"/>
              <a:t>。</a:t>
            </a:r>
            <a:r>
              <a:rPr lang="zh-CN" altLang="en-US" sz="1600" dirty="0" smtClean="0"/>
              <a:t>（直接调用父类）</a:t>
            </a:r>
            <a:endParaRPr lang="en-US" altLang="zh-CN" sz="1600" dirty="0" smtClean="0"/>
          </a:p>
          <a:p>
            <a:pPr>
              <a:lnSpc>
                <a:spcPts val="2500"/>
              </a:lnSpc>
            </a:pPr>
            <a:r>
              <a:rPr lang="zh-CN" altLang="zh-CN" sz="1600" dirty="0" smtClean="0"/>
              <a:t>我就</a:t>
            </a:r>
            <a:r>
              <a:rPr lang="zh-CN" altLang="zh-CN" sz="1600" dirty="0"/>
              <a:t>不去想具体哪个动物是怎么生活的了，这样省事儿。 </a:t>
            </a:r>
            <a:r>
              <a:rPr lang="zh-CN" altLang="en-US" sz="1600" dirty="0" smtClean="0"/>
              <a:t>（开发时候由使用者重写子类）</a:t>
            </a:r>
            <a:endParaRPr lang="en-US" altLang="zh-CN" sz="1600" dirty="0" smtClean="0"/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07394" y="4891484"/>
            <a:ext cx="36471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爸爸的是我的，我的还是我的</a:t>
            </a:r>
            <a:endParaRPr lang="en-US" altLang="zh-CN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父类的方法／数据，子类自动继承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子类的方法／数据，父类没有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三角形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3431446" y="5940642"/>
            <a:ext cx="121326" cy="1045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0" y="288436"/>
            <a:ext cx="7146312" cy="410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3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9092170" y="4670544"/>
            <a:ext cx="256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altLang="en-US" sz="5400" b="1" dirty="0" smtClean="0">
                <a:solidFill>
                  <a:schemeClr val="bg1"/>
                </a:solidFill>
                <a:cs typeface="+mn-ea"/>
                <a:sym typeface="+mn-lt"/>
              </a:rPr>
              <a:t>多态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GrpSpPr/>
          <p:nvPr/>
        </p:nvGrpSpPr>
        <p:grpSpPr>
          <a:xfrm>
            <a:off x="703937" y="555977"/>
            <a:ext cx="392291" cy="392291"/>
            <a:chOff x="11024646" y="5851995"/>
            <a:chExt cx="614597" cy="614597"/>
          </a:xfrm>
          <a:solidFill>
            <a:schemeClr val="bg1"/>
          </a:solidFill>
        </p:grpSpPr>
        <p:sp>
          <p:nvSpPr>
            <p:cNvPr id="6" name="矩形 5"/>
            <p:cNvSpPr/>
            <p:nvPr/>
          </p:nvSpPr>
          <p:spPr>
            <a:xfrm>
              <a:off x="11024646" y="6109280"/>
              <a:ext cx="614597" cy="50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5400000">
              <a:off x="11049652" y="6134287"/>
              <a:ext cx="614597" cy="50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矩形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1014480" y="555977"/>
            <a:ext cx="522920" cy="52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6875380" y="6037549"/>
            <a:ext cx="5316620" cy="432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调用父类</a:t>
            </a:r>
            <a:r>
              <a:rPr lang="en-US" altLang="zh-CN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                  </a:t>
            </a:r>
            <a:r>
              <a:rPr lang="zh-CN" altLang="en-US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重写子类</a:t>
            </a:r>
            <a:r>
              <a:rPr lang="en-US" altLang="zh-CN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                  </a:t>
            </a:r>
            <a:r>
              <a:rPr lang="zh-CN" altLang="en-US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创建子类</a:t>
            </a:r>
            <a:endParaRPr lang="en-US" altLang="zh-CN" sz="1600" i="1" dirty="0" smtClean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71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0"/>
            <a:ext cx="12192000" cy="48079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PA_六边形 1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>
            <p:custDataLst>
              <p:tags r:id="rId1"/>
            </p:custDataLst>
          </p:nvPr>
        </p:nvSpPr>
        <p:spPr>
          <a:xfrm rot="5400000">
            <a:off x="4612772" y="2314431"/>
            <a:ext cx="1991720" cy="1717000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PA_六边形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>
            <p:custDataLst>
              <p:tags r:id="rId2"/>
            </p:custDataLst>
          </p:nvPr>
        </p:nvSpPr>
        <p:spPr>
          <a:xfrm rot="5400000">
            <a:off x="8407962" y="2314431"/>
            <a:ext cx="1991720" cy="1717000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_六边形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>
            <p:custDataLst>
              <p:tags r:id="rId3"/>
            </p:custDataLst>
          </p:nvPr>
        </p:nvSpPr>
        <p:spPr>
          <a:xfrm rot="5400000">
            <a:off x="970936" y="2314431"/>
            <a:ext cx="1991720" cy="1717000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PA_图片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40958" r="3093" b="2591"/>
          <a:stretch>
            <a:fillRect/>
          </a:stretch>
        </p:blipFill>
        <p:spPr>
          <a:xfrm>
            <a:off x="8847335" y="2294980"/>
            <a:ext cx="1939198" cy="2249469"/>
          </a:xfrm>
          <a:custGeom>
            <a:avLst/>
            <a:gdLst>
              <a:gd name="connsiteX0" fmla="*/ 969597 w 1939198"/>
              <a:gd name="connsiteY0" fmla="*/ 0 h 2249469"/>
              <a:gd name="connsiteX1" fmla="*/ 969601 w 1939198"/>
              <a:gd name="connsiteY1" fmla="*/ 0 h 2249469"/>
              <a:gd name="connsiteX2" fmla="*/ 1939198 w 1939198"/>
              <a:gd name="connsiteY2" fmla="*/ 484799 h 2249469"/>
              <a:gd name="connsiteX3" fmla="*/ 1939198 w 1939198"/>
              <a:gd name="connsiteY3" fmla="*/ 1764670 h 2249469"/>
              <a:gd name="connsiteX4" fmla="*/ 969599 w 1939198"/>
              <a:gd name="connsiteY4" fmla="*/ 2249469 h 2249469"/>
              <a:gd name="connsiteX5" fmla="*/ 0 w 1939198"/>
              <a:gd name="connsiteY5" fmla="*/ 1764670 h 2249469"/>
              <a:gd name="connsiteX6" fmla="*/ 0 w 1939198"/>
              <a:gd name="connsiteY6" fmla="*/ 484799 h 224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9198" h="2249469">
                <a:moveTo>
                  <a:pt x="969597" y="0"/>
                </a:moveTo>
                <a:lnTo>
                  <a:pt x="969601" y="0"/>
                </a:lnTo>
                <a:lnTo>
                  <a:pt x="1939198" y="484799"/>
                </a:lnTo>
                <a:lnTo>
                  <a:pt x="1939198" y="1764670"/>
                </a:lnTo>
                <a:lnTo>
                  <a:pt x="969599" y="2249469"/>
                </a:lnTo>
                <a:lnTo>
                  <a:pt x="0" y="1764670"/>
                </a:lnTo>
                <a:lnTo>
                  <a:pt x="0" y="484799"/>
                </a:lnTo>
                <a:close/>
              </a:path>
            </a:pathLst>
          </a:custGeom>
        </p:spPr>
      </p:pic>
      <p:pic>
        <p:nvPicPr>
          <p:cNvPr id="7" name="PA_图片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l="17928" r="24645" b="14"/>
          <a:stretch>
            <a:fillRect/>
          </a:stretch>
        </p:blipFill>
        <p:spPr>
          <a:xfrm>
            <a:off x="5126401" y="2294978"/>
            <a:ext cx="1939198" cy="2249470"/>
          </a:xfrm>
          <a:custGeom>
            <a:avLst/>
            <a:gdLst>
              <a:gd name="connsiteX0" fmla="*/ 969599 w 1939198"/>
              <a:gd name="connsiteY0" fmla="*/ 0 h 2249470"/>
              <a:gd name="connsiteX1" fmla="*/ 1939198 w 1939198"/>
              <a:gd name="connsiteY1" fmla="*/ 484800 h 2249470"/>
              <a:gd name="connsiteX2" fmla="*/ 1939198 w 1939198"/>
              <a:gd name="connsiteY2" fmla="*/ 1764671 h 2249470"/>
              <a:gd name="connsiteX3" fmla="*/ 969599 w 1939198"/>
              <a:gd name="connsiteY3" fmla="*/ 2249470 h 2249470"/>
              <a:gd name="connsiteX4" fmla="*/ 0 w 1939198"/>
              <a:gd name="connsiteY4" fmla="*/ 1764671 h 2249470"/>
              <a:gd name="connsiteX5" fmla="*/ 0 w 1939198"/>
              <a:gd name="connsiteY5" fmla="*/ 484800 h 224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9198" h="2249470">
                <a:moveTo>
                  <a:pt x="969599" y="0"/>
                </a:moveTo>
                <a:lnTo>
                  <a:pt x="1939198" y="484800"/>
                </a:lnTo>
                <a:lnTo>
                  <a:pt x="1939198" y="1764671"/>
                </a:lnTo>
                <a:lnTo>
                  <a:pt x="969599" y="2249470"/>
                </a:lnTo>
                <a:lnTo>
                  <a:pt x="0" y="1764671"/>
                </a:lnTo>
                <a:lnTo>
                  <a:pt x="0" y="484800"/>
                </a:lnTo>
                <a:close/>
              </a:path>
            </a:pathLst>
          </a:custGeom>
        </p:spPr>
      </p:pic>
      <p:pic>
        <p:nvPicPr>
          <p:cNvPr id="8" name="PA_图片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rcRect l="17202" t="8215" r="37881" b="8226"/>
          <a:stretch>
            <a:fillRect/>
          </a:stretch>
        </p:blipFill>
        <p:spPr>
          <a:xfrm>
            <a:off x="1405467" y="2294978"/>
            <a:ext cx="1939198" cy="2249470"/>
          </a:xfrm>
          <a:custGeom>
            <a:avLst/>
            <a:gdLst>
              <a:gd name="connsiteX0" fmla="*/ 969599 w 1939198"/>
              <a:gd name="connsiteY0" fmla="*/ 0 h 2249470"/>
              <a:gd name="connsiteX1" fmla="*/ 1939198 w 1939198"/>
              <a:gd name="connsiteY1" fmla="*/ 484800 h 2249470"/>
              <a:gd name="connsiteX2" fmla="*/ 1939198 w 1939198"/>
              <a:gd name="connsiteY2" fmla="*/ 1764671 h 2249470"/>
              <a:gd name="connsiteX3" fmla="*/ 969599 w 1939198"/>
              <a:gd name="connsiteY3" fmla="*/ 2249470 h 2249470"/>
              <a:gd name="connsiteX4" fmla="*/ 0 w 1939198"/>
              <a:gd name="connsiteY4" fmla="*/ 1764671 h 2249470"/>
              <a:gd name="connsiteX5" fmla="*/ 0 w 1939198"/>
              <a:gd name="connsiteY5" fmla="*/ 484800 h 224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9198" h="2249470">
                <a:moveTo>
                  <a:pt x="969599" y="0"/>
                </a:moveTo>
                <a:lnTo>
                  <a:pt x="1939198" y="484800"/>
                </a:lnTo>
                <a:lnTo>
                  <a:pt x="1939198" y="1764671"/>
                </a:lnTo>
                <a:lnTo>
                  <a:pt x="969599" y="2249470"/>
                </a:lnTo>
                <a:lnTo>
                  <a:pt x="0" y="1764671"/>
                </a:lnTo>
                <a:lnTo>
                  <a:pt x="0" y="484800"/>
                </a:lnTo>
                <a:close/>
              </a:path>
            </a:pathLst>
          </a:custGeom>
        </p:spPr>
      </p:pic>
      <p:sp>
        <p:nvSpPr>
          <p:cNvPr id="10" name="矩形 9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/>
          <p:cNvSpPr/>
          <p:nvPr/>
        </p:nvSpPr>
        <p:spPr>
          <a:xfrm>
            <a:off x="1426139" y="5051667"/>
            <a:ext cx="1133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调用父类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/>
          <p:cNvSpPr/>
          <p:nvPr/>
        </p:nvSpPr>
        <p:spPr>
          <a:xfrm>
            <a:off x="5272210" y="5051667"/>
            <a:ext cx="110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重写子类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矩形 15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/>
          <p:cNvSpPr/>
          <p:nvPr/>
        </p:nvSpPr>
        <p:spPr>
          <a:xfrm>
            <a:off x="9018931" y="5051667"/>
            <a:ext cx="110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创建子类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2825296" y="917715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spc="600" dirty="0" smtClean="0">
                <a:solidFill>
                  <a:schemeClr val="bg1"/>
                </a:solidFill>
                <a:cs typeface="+mn-ea"/>
                <a:sym typeface="+mn-lt"/>
              </a:rPr>
              <a:t>多态三步曲</a:t>
            </a:r>
            <a:endParaRPr lang="zh-CN" altLang="en-US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788701" y="1430869"/>
            <a:ext cx="614597" cy="50014"/>
          </a:xfrm>
          <a:prstGeom prst="rect">
            <a:avLst/>
          </a:prstGeom>
          <a:solidFill>
            <a:srgbClr val="D0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0B189"/>
              </a:solidFill>
              <a:cs typeface="+mn-ea"/>
              <a:sym typeface="+mn-lt"/>
            </a:endParaRPr>
          </a:p>
        </p:txBody>
      </p:sp>
      <p:sp>
        <p:nvSpPr>
          <p:cNvPr id="20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0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0"/>
            <a:ext cx="12192000" cy="19467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cs typeface="+mn-ea"/>
              <a:sym typeface="+mn-lt"/>
            </a:endParaRPr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788701" y="1180146"/>
            <a:ext cx="614597" cy="50014"/>
          </a:xfrm>
          <a:prstGeom prst="rect">
            <a:avLst/>
          </a:prstGeom>
          <a:solidFill>
            <a:srgbClr val="D0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0B189"/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6324168" y="2212258"/>
            <a:ext cx="5149627" cy="442451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7118108" y="2643060"/>
            <a:ext cx="435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cs typeface="+mn-ea"/>
                <a:sym typeface="+mn-lt"/>
              </a:rPr>
              <a:t>大师兄说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8" name="矩形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7118108" y="3342087"/>
            <a:ext cx="34766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“我</a:t>
            </a:r>
            <a:r>
              <a:rPr lang="zh-CN" altLang="zh-CN" sz="1600" dirty="0" smtClean="0"/>
              <a:t>按照你这些初步构想</a:t>
            </a:r>
            <a:r>
              <a:rPr lang="zh-CN" altLang="zh-CN" sz="1600" dirty="0"/>
              <a:t>，提取出各种模型。具体要造什么东西，你继承我建的模型后，自己去描绘它。</a:t>
            </a:r>
            <a:r>
              <a:rPr lang="zh-CN" altLang="zh-CN" sz="1600" dirty="0" smtClean="0"/>
              <a:t>”</a:t>
            </a:r>
            <a:endParaRPr lang="en-US" altLang="zh-CN" sz="1600" dirty="0"/>
          </a:p>
          <a:p>
            <a:endParaRPr lang="en-US" altLang="zh-CN" sz="1600" dirty="0" smtClean="0"/>
          </a:p>
          <a:p>
            <a:r>
              <a:rPr lang="zh-CN" altLang="zh-CN" sz="1600" dirty="0" smtClean="0"/>
              <a:t>“</a:t>
            </a:r>
            <a:r>
              <a:rPr lang="zh-CN" altLang="zh-CN" sz="1600" dirty="0"/>
              <a:t>我设计的时候调用那个抽象出来的类嘛，如果想要每个动物有差别，你到时候把抽象的类重写一下不就好了吗？</a:t>
            </a:r>
            <a:r>
              <a:rPr lang="zh-CN" altLang="zh-CN" sz="1600" dirty="0" smtClean="0"/>
              <a:t>最后再创建这个具体的</a:t>
            </a:r>
            <a:r>
              <a:rPr lang="zh-CN" altLang="en-US" sz="1600" dirty="0" smtClean="0"/>
              <a:t>对象</a:t>
            </a:r>
            <a:r>
              <a:rPr lang="zh-CN" altLang="zh-CN" sz="1600" dirty="0" smtClean="0"/>
              <a:t>，</a:t>
            </a:r>
            <a:r>
              <a:rPr lang="zh-CN" altLang="zh-CN" sz="1600" dirty="0"/>
              <a:t>你想要的各种小动物不就诞生了吗？</a:t>
            </a:r>
            <a:r>
              <a:rPr lang="zh-CN" altLang="zh-CN" sz="1600" dirty="0" smtClean="0"/>
              <a:t>”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endParaRPr lang="en-US" altLang="zh-CN" sz="1600" dirty="0"/>
          </a:p>
          <a:p>
            <a:endParaRPr lang="zh-CN" altLang="zh-CN" sz="1600" dirty="0"/>
          </a:p>
          <a:p>
            <a:r>
              <a:rPr lang="zh-CN" altLang="zh-CN" sz="1600" dirty="0" smtClean="0"/>
              <a:t> </a:t>
            </a:r>
            <a:endParaRPr lang="en-US" altLang="zh-CN" sz="1600" i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970710" y="3985947"/>
            <a:ext cx="614597" cy="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1" name="矩形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457140" y="669415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600" dirty="0" smtClean="0">
                <a:solidFill>
                  <a:schemeClr val="bg1"/>
                </a:solidFill>
                <a:cs typeface="+mn-ea"/>
                <a:sym typeface="+mn-lt"/>
              </a:rPr>
              <a:t>面向对象－－多态</a:t>
            </a:r>
            <a:endParaRPr lang="zh-CN" altLang="en-US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矩形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7118108" y="1234013"/>
            <a:ext cx="4365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spc="600" dirty="0" smtClean="0">
                <a:solidFill>
                  <a:schemeClr val="bg1"/>
                </a:solidFill>
                <a:cs typeface="+mn-ea"/>
                <a:sym typeface="+mn-lt"/>
              </a:rPr>
              <a:t>多态三步曲：</a:t>
            </a:r>
            <a:endParaRPr lang="en-US" altLang="zh-CN" b="1" spc="6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b="1" spc="600" dirty="0" smtClean="0">
                <a:solidFill>
                  <a:schemeClr val="bg1"/>
                </a:solidFill>
                <a:cs typeface="+mn-ea"/>
                <a:sym typeface="+mn-lt"/>
              </a:rPr>
              <a:t>调用父类</a:t>
            </a:r>
            <a:r>
              <a:rPr lang="en-US" altLang="zh-CN" b="1" spc="600" dirty="0" smtClean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b="1" spc="600" dirty="0" smtClean="0">
                <a:solidFill>
                  <a:schemeClr val="bg1"/>
                </a:solidFill>
                <a:cs typeface="+mn-ea"/>
                <a:sym typeface="+mn-lt"/>
              </a:rPr>
              <a:t>重写子类</a:t>
            </a:r>
            <a:r>
              <a:rPr lang="en-US" altLang="zh-CN" b="1" spc="600" dirty="0" smtClean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b="1" spc="600" dirty="0" smtClean="0">
                <a:solidFill>
                  <a:schemeClr val="bg1"/>
                </a:solidFill>
                <a:cs typeface="+mn-ea"/>
                <a:sym typeface="+mn-lt"/>
              </a:rPr>
              <a:t>创建子类</a:t>
            </a:r>
            <a:endParaRPr lang="zh-CN" altLang="en-US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2258"/>
            <a:ext cx="6523714" cy="43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0"/>
            <a:ext cx="12192000" cy="24964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390807" y="405342"/>
            <a:ext cx="3240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bg1"/>
                </a:solidFill>
                <a:cs typeface="+mn-ea"/>
                <a:sym typeface="+mn-lt"/>
              </a:rPr>
              <a:t>小师妹关于乐园的</a:t>
            </a:r>
            <a:endParaRPr lang="en-US" altLang="zh-CN" sz="28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2800" b="1" dirty="0" smtClean="0">
                <a:solidFill>
                  <a:schemeClr val="bg1"/>
                </a:solidFill>
                <a:cs typeface="+mn-ea"/>
                <a:sym typeface="+mn-lt"/>
              </a:rPr>
              <a:t>初步构想</a:t>
            </a:r>
            <a:endParaRPr lang="en-US" altLang="zh-CN" sz="28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979720" y="2901799"/>
            <a:ext cx="388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神仙小师妹说要建乐园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993990" y="3495784"/>
            <a:ext cx="3779592" cy="200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小师妹说：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zh-CN" sz="1600" dirty="0"/>
              <a:t>要有光，要有水，要有陆地和江河湖海，要有四季昼夜和日月星辰 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小师妹说：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在美丽的环境里，还要有各种各样的动物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1" name="矩形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993990" y="5639016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面向过程</a:t>
            </a: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的设计图，看晕了程序猿师兄</a:t>
            </a: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三角形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9662620" y="5699358"/>
            <a:ext cx="161362" cy="139106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2321"/>
            <a:ext cx="5913197" cy="424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0"/>
            <a:ext cx="12192000" cy="19467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457140" y="669415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600" dirty="0" smtClean="0">
                <a:solidFill>
                  <a:schemeClr val="bg1"/>
                </a:solidFill>
                <a:cs typeface="+mn-ea"/>
                <a:sym typeface="+mn-lt"/>
              </a:rPr>
              <a:t>面向对象－－多态</a:t>
            </a:r>
            <a:endParaRPr lang="zh-CN" altLang="en-US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788701" y="1180146"/>
            <a:ext cx="614597" cy="50014"/>
          </a:xfrm>
          <a:prstGeom prst="rect">
            <a:avLst/>
          </a:prstGeom>
          <a:solidFill>
            <a:srgbClr val="D0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0B189"/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25263" y="2210781"/>
            <a:ext cx="5149627" cy="442451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822233" y="2635903"/>
            <a:ext cx="435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cs typeface="+mn-ea"/>
                <a:sym typeface="+mn-lt"/>
              </a:rPr>
              <a:t>关于多态的知识点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8" name="矩形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931648" y="4083419"/>
            <a:ext cx="34766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u="sng" dirty="0"/>
              <a:t>父类的同一种动作或者行为</a:t>
            </a:r>
            <a:r>
              <a:rPr lang="zh-CN" altLang="zh-CN" sz="1600" dirty="0"/>
              <a:t>，在不同的子类上有不同的实现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endParaRPr lang="zh-CN" altLang="zh-CN" sz="1600" dirty="0"/>
          </a:p>
          <a:p>
            <a:r>
              <a:rPr lang="zh-CN" altLang="en-US" sz="1600" dirty="0" smtClean="0"/>
              <a:t>多态</a:t>
            </a:r>
            <a:endParaRPr lang="en-US" altLang="zh-CN" sz="1600" dirty="0" smtClean="0"/>
          </a:p>
          <a:p>
            <a:r>
              <a:rPr lang="zh-CN" altLang="en-US" sz="1600" dirty="0" smtClean="0"/>
              <a:t>一定</a:t>
            </a:r>
            <a:r>
              <a:rPr lang="zh-CN" altLang="zh-CN" sz="1600" dirty="0" smtClean="0"/>
              <a:t>是</a:t>
            </a:r>
            <a:r>
              <a:rPr lang="zh-CN" altLang="zh-CN" sz="1600" b="1" u="sng" dirty="0" smtClean="0"/>
              <a:t>行为</a:t>
            </a:r>
            <a:r>
              <a:rPr lang="zh-CN" altLang="zh-CN" sz="1600" u="sng" dirty="0" smtClean="0"/>
              <a:t>上</a:t>
            </a:r>
            <a:r>
              <a:rPr lang="zh-CN" altLang="zh-CN" sz="1600" dirty="0"/>
              <a:t>不同</a:t>
            </a:r>
            <a:r>
              <a:rPr lang="zh-CN" altLang="zh-CN" sz="1600" dirty="0" smtClean="0"/>
              <a:t>，</a:t>
            </a:r>
            <a:r>
              <a:rPr lang="zh-CN" altLang="en-US" sz="1600" dirty="0" smtClean="0"/>
              <a:t>而不</a:t>
            </a:r>
            <a:r>
              <a:rPr lang="zh-CN" altLang="zh-CN" sz="1600" dirty="0" smtClean="0"/>
              <a:t>是数据上。</a:t>
            </a:r>
            <a:endParaRPr lang="en-US" altLang="zh-CN" sz="1600" dirty="0" smtClean="0"/>
          </a:p>
          <a:p>
            <a:endParaRPr lang="en-US" altLang="zh-CN" sz="1600" i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i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＃在继承</a:t>
            </a:r>
            <a:r>
              <a:rPr lang="zh-CN" altLang="en-US" sz="1600" i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的基础上，体现类型的个性化（一个行为有不同的实现）。</a:t>
            </a:r>
          </a:p>
          <a:p>
            <a:r>
              <a:rPr lang="zh-CN" altLang="en-US" sz="1600" i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＃增强程序扩</a:t>
            </a:r>
            <a:r>
              <a:rPr lang="zh-CN" altLang="en-US" sz="1600" i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展性，体现开闭原则</a:t>
            </a:r>
            <a:r>
              <a:rPr lang="zh-CN" altLang="en-US" sz="1600" i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970710" y="3985947"/>
            <a:ext cx="614597" cy="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99" y="2210781"/>
            <a:ext cx="6743101" cy="42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74" y="404943"/>
            <a:ext cx="10969052" cy="5203268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6505732" y="4714422"/>
            <a:ext cx="4720247" cy="178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6728509" y="4714422"/>
            <a:ext cx="388160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开闭原则</a:t>
            </a:r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           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类的单一职责</a:t>
            </a:r>
            <a:endParaRPr lang="en-US" altLang="zh-CN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endParaRPr lang="en-US" altLang="zh-CN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依赖倒置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                 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组合复用</a:t>
            </a:r>
            <a:endParaRPr lang="en-US" altLang="zh-CN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endParaRPr lang="en-US" altLang="zh-CN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里氏替换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+mn-ea"/>
                <a:sym typeface="+mn-lt"/>
              </a:rPr>
              <a:t>             </a:t>
            </a:r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迪米特法则</a:t>
            </a:r>
            <a:endParaRPr lang="en-US" altLang="zh-CN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73374" y="5794113"/>
            <a:ext cx="462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i="1" spc="50" dirty="0" smtClean="0">
                <a:cs typeface="+mn-ea"/>
                <a:sym typeface="+mn-lt"/>
              </a:rPr>
              <a:t>六大设计原则</a:t>
            </a:r>
            <a:endParaRPr kumimoji="1" lang="zh-CN" altLang="en-US" sz="900" i="1" spc="50" dirty="0">
              <a:cs typeface="+mn-ea"/>
              <a:sym typeface="+mn-lt"/>
            </a:endParaRPr>
          </a:p>
        </p:txBody>
      </p:sp>
      <p:sp>
        <p:nvSpPr>
          <p:cNvPr id="7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78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78" y="0"/>
            <a:ext cx="4733426" cy="6858000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097611" y="0"/>
            <a:ext cx="8094389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6" name="直线连接符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CxnSpPr/>
          <p:nvPr/>
        </p:nvCxnSpPr>
        <p:spPr>
          <a:xfrm>
            <a:off x="4706911" y="3429000"/>
            <a:ext cx="7015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CxnSpPr/>
          <p:nvPr/>
        </p:nvCxnSpPr>
        <p:spPr>
          <a:xfrm flipH="1">
            <a:off x="8092338" y="534024"/>
            <a:ext cx="14991" cy="5789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636098" y="275775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1</a:t>
            </a:r>
          </a:p>
        </p:txBody>
      </p:sp>
      <p:sp>
        <p:nvSpPr>
          <p:cNvPr id="12" name="文本框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06911" y="1968113"/>
            <a:ext cx="3072984" cy="135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b="1" dirty="0">
                <a:solidFill>
                  <a:srgbClr val="000000"/>
                </a:solidFill>
                <a:cs typeface="+mn-ea"/>
                <a:sym typeface="+mn-lt"/>
              </a:rPr>
              <a:t>对扩展开放，对修改关闭。</a:t>
            </a:r>
          </a:p>
          <a:p>
            <a:pPr>
              <a:lnSpc>
                <a:spcPts val="2500"/>
              </a:lnSpc>
            </a:pPr>
            <a:r>
              <a:rPr lang="zh-CN" altLang="en-US" sz="1400" b="1" dirty="0">
                <a:solidFill>
                  <a:srgbClr val="000000"/>
                </a:solidFill>
                <a:cs typeface="+mn-ea"/>
                <a:sym typeface="+mn-lt"/>
              </a:rPr>
              <a:t>增加新功能，不改变原有代码</a:t>
            </a:r>
            <a:r>
              <a:rPr lang="zh-CN" altLang="en-US" sz="1400" b="1" dirty="0" smtClean="0">
                <a:solidFill>
                  <a:srgbClr val="000000"/>
                </a:solidFill>
                <a:cs typeface="+mn-ea"/>
                <a:sym typeface="+mn-lt"/>
              </a:rPr>
              <a:t>。</a:t>
            </a:r>
            <a:endParaRPr lang="en-US" altLang="zh-CN" sz="1400" b="1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400" b="1" dirty="0" smtClean="0">
                <a:solidFill>
                  <a:srgbClr val="000000"/>
                </a:solidFill>
                <a:cs typeface="+mn-ea"/>
                <a:sym typeface="+mn-lt"/>
              </a:rPr>
              <a:t>体现多态，继承重写时也应注意：</a:t>
            </a:r>
            <a:endParaRPr lang="en-US" altLang="zh-CN" sz="1400" b="1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400" b="1" dirty="0" smtClean="0">
                <a:solidFill>
                  <a:srgbClr val="000000"/>
                </a:solidFill>
                <a:cs typeface="+mn-ea"/>
                <a:sym typeface="+mn-lt"/>
              </a:rPr>
              <a:t>尽量使用扩展重写</a:t>
            </a:r>
            <a:endParaRPr lang="zh-CN" altLang="en-US" sz="1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06911" y="1176813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开闭原则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00716" y="275775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2</a:t>
            </a:r>
          </a:p>
        </p:txBody>
      </p:sp>
      <p:sp>
        <p:nvSpPr>
          <p:cNvPr id="15" name="文本框 1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71529" y="1968113"/>
            <a:ext cx="3072984" cy="135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dirty="0" smtClean="0"/>
              <a:t>“</a:t>
            </a:r>
            <a:r>
              <a:rPr lang="zh-CN" altLang="zh-CN" sz="1400" dirty="0" smtClean="0"/>
              <a:t>我建完乐园之</a:t>
            </a:r>
            <a:r>
              <a:rPr lang="zh-CN" altLang="zh-CN" sz="1400" dirty="0"/>
              <a:t>后，随你添改，但有一样：不许碰我设计好的框架和主体。比如不许动我刚才所说的</a:t>
            </a:r>
            <a:r>
              <a:rPr lang="zh-CN" altLang="zh-CN" sz="1400" dirty="0" smtClean="0"/>
              <a:t>抽象出来的种类</a:t>
            </a:r>
            <a:r>
              <a:rPr lang="zh-CN" altLang="en-US" sz="1400" dirty="0" smtClean="0"/>
              <a:t>。”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71529" y="1176813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大师兄说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636098" y="3577502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3</a:t>
            </a:r>
          </a:p>
        </p:txBody>
      </p:sp>
      <p:sp>
        <p:nvSpPr>
          <p:cNvPr id="21" name="文本框 2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636098" y="4520424"/>
            <a:ext cx="3072984" cy="2319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zh-CN" sz="1400" dirty="0" smtClean="0"/>
              <a:t>鱼类就是鱼类</a:t>
            </a:r>
            <a:r>
              <a:rPr lang="zh-CN" altLang="zh-CN" sz="1400" dirty="0"/>
              <a:t>，它就是在水里生活的，抽象类的功能是我写好的，你之后想在乐园里加个什么具体的鱼，只许继承之后重写，千万别乱动我之前设计好的。不然整个乐园将会不稳定，那可就乱套了。 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174938" y="4125131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大师兄的叮嘱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00716" y="3577502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4</a:t>
            </a:r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71529" y="4478540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类的单一职责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8" name="文本框 2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03369" y="658508"/>
            <a:ext cx="3809885" cy="73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cs typeface="+mn-ea"/>
                <a:sym typeface="+mn-lt"/>
              </a:rPr>
              <a:t>六大原则－－开闭原则、</a:t>
            </a:r>
            <a:endParaRPr lang="en-US" altLang="zh-CN" sz="2000" b="1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	 </a:t>
            </a:r>
            <a:r>
              <a:rPr lang="en-US" altLang="zh-CN" sz="2000" b="1" dirty="0" smtClean="0">
                <a:solidFill>
                  <a:srgbClr val="000000"/>
                </a:solidFill>
                <a:cs typeface="+mn-ea"/>
                <a:sym typeface="+mn-lt"/>
              </a:rPr>
              <a:t>        </a:t>
            </a:r>
            <a:r>
              <a:rPr lang="zh-CN" altLang="en-US" sz="2000" b="1" dirty="0" smtClean="0">
                <a:solidFill>
                  <a:srgbClr val="000000"/>
                </a:solidFill>
                <a:cs typeface="+mn-ea"/>
                <a:sym typeface="+mn-lt"/>
              </a:rPr>
              <a:t>类的单一职责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07329" y="5147162"/>
            <a:ext cx="404731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S</a:t>
            </a:r>
            <a:r>
              <a:rPr lang="en-US" altLang="zh-CN" sz="1600" dirty="0"/>
              <a:t>ingle </a:t>
            </a:r>
            <a:r>
              <a:rPr lang="en-US" altLang="zh-CN" sz="1600" b="1" dirty="0"/>
              <a:t>R</a:t>
            </a:r>
            <a:r>
              <a:rPr lang="en-US" altLang="zh-CN" sz="1600" dirty="0"/>
              <a:t>esponsibility</a:t>
            </a:r>
            <a:r>
              <a:rPr lang="en-US" altLang="zh-CN" sz="1600" b="1" dirty="0"/>
              <a:t> P</a:t>
            </a:r>
            <a:r>
              <a:rPr lang="en-US" altLang="zh-CN" sz="1600" dirty="0"/>
              <a:t>rinciple   </a:t>
            </a:r>
            <a:endParaRPr lang="zh-CN" altLang="zh-CN" sz="1600" dirty="0"/>
          </a:p>
          <a:p>
            <a:pPr algn="ctr"/>
            <a:r>
              <a:rPr lang="zh-CN" altLang="zh-CN" sz="1600" dirty="0"/>
              <a:t>一个类有且只有一个改变它的原因。</a:t>
            </a:r>
          </a:p>
        </p:txBody>
      </p:sp>
    </p:spTree>
    <p:extLst>
      <p:ext uri="{BB962C8B-B14F-4D97-AF65-F5344CB8AC3E}">
        <p14:creationId xmlns:p14="http://schemas.microsoft.com/office/powerpoint/2010/main" val="19432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78" y="0"/>
            <a:ext cx="4733426" cy="6858000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097611" y="0"/>
            <a:ext cx="8094389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6" name="直线连接符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CxnSpPr/>
          <p:nvPr/>
        </p:nvCxnSpPr>
        <p:spPr>
          <a:xfrm>
            <a:off x="4706911" y="3429000"/>
            <a:ext cx="7015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CxnSpPr/>
          <p:nvPr/>
        </p:nvCxnSpPr>
        <p:spPr>
          <a:xfrm flipH="1">
            <a:off x="8092338" y="534024"/>
            <a:ext cx="14991" cy="5789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636098" y="275775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1</a:t>
            </a:r>
          </a:p>
        </p:txBody>
      </p:sp>
      <p:sp>
        <p:nvSpPr>
          <p:cNvPr id="12" name="文本框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06911" y="1968113"/>
            <a:ext cx="3072984" cy="103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b="1" dirty="0" smtClean="0">
                <a:solidFill>
                  <a:srgbClr val="000000"/>
                </a:solidFill>
                <a:cs typeface="+mn-ea"/>
                <a:sym typeface="+mn-lt"/>
              </a:rPr>
              <a:t>继承复用</a:t>
            </a:r>
            <a:endParaRPr lang="en-US" altLang="zh-CN" sz="1400" b="1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1400" b="1" dirty="0" smtClean="0">
                <a:solidFill>
                  <a:srgbClr val="000000"/>
                </a:solidFill>
                <a:cs typeface="+mn-ea"/>
                <a:sym typeface="+mn-lt"/>
              </a:rPr>
              <a:t>Class </a:t>
            </a:r>
            <a:r>
              <a:rPr lang="zh-CN" altLang="en-US" sz="1400" b="1" dirty="0" smtClean="0">
                <a:solidFill>
                  <a:srgbClr val="000000"/>
                </a:solidFill>
                <a:cs typeface="+mn-ea"/>
                <a:sym typeface="+mn-lt"/>
              </a:rPr>
              <a:t>类名（爸爸）</a:t>
            </a:r>
            <a:endParaRPr lang="en-US" altLang="zh-CN" sz="1400" b="1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400" b="1" dirty="0" smtClean="0">
                <a:solidFill>
                  <a:srgbClr val="000000"/>
                </a:solidFill>
                <a:cs typeface="+mn-ea"/>
                <a:sym typeface="+mn-lt"/>
              </a:rPr>
              <a:t>含义：是一种</a:t>
            </a:r>
            <a:endParaRPr lang="en-US" altLang="zh-CN" sz="1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06911" y="1176813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类与类的调用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00716" y="275775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2</a:t>
            </a:r>
          </a:p>
        </p:txBody>
      </p:sp>
      <p:sp>
        <p:nvSpPr>
          <p:cNvPr id="15" name="文本框 1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71529" y="1968113"/>
            <a:ext cx="3072984" cy="135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组合复用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直接在类下的函数内创建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含义：用一次，就创建一次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有一个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71529" y="1176813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类与类的调用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636098" y="3577502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3</a:t>
            </a:r>
          </a:p>
        </p:txBody>
      </p:sp>
      <p:sp>
        <p:nvSpPr>
          <p:cNvPr id="21" name="文本框 2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06911" y="5269840"/>
            <a:ext cx="3072984" cy="167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组合复用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在类的构造函数中创建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含义：只创建一次哟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有一个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06911" y="4478540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类与类的调用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00716" y="3577502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4</a:t>
            </a:r>
          </a:p>
        </p:txBody>
      </p:sp>
      <p:sp>
        <p:nvSpPr>
          <p:cNvPr id="24" name="文本框 2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71529" y="5269840"/>
            <a:ext cx="3072984" cy="167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组合复用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ts val="25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在类里不建立，等要调用时，由调用者传入 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含义：有一个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71529" y="4478540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类与类的调用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8" name="文本框 2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03369" y="658508"/>
            <a:ext cx="3809885" cy="105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cs typeface="+mn-ea"/>
                <a:sym typeface="+mn-lt"/>
              </a:rPr>
              <a:t>六大原则－－组合复用原则</a:t>
            </a:r>
            <a:endParaRPr lang="en-US" altLang="zh-CN" sz="2000" b="1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cs typeface="+mn-ea"/>
                <a:sym typeface="+mn-lt"/>
              </a:rPr>
              <a:t>复用的最佳实践，类与类的调用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9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78" y="0"/>
            <a:ext cx="4733426" cy="6858000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097611" y="0"/>
            <a:ext cx="8094389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6" name="直线连接符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CxnSpPr/>
          <p:nvPr/>
        </p:nvCxnSpPr>
        <p:spPr>
          <a:xfrm>
            <a:off x="4706911" y="3429000"/>
            <a:ext cx="7015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CxnSpPr/>
          <p:nvPr/>
        </p:nvCxnSpPr>
        <p:spPr>
          <a:xfrm flipH="1">
            <a:off x="8092338" y="534024"/>
            <a:ext cx="14991" cy="5789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636098" y="275775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1</a:t>
            </a:r>
          </a:p>
        </p:txBody>
      </p:sp>
      <p:sp>
        <p:nvSpPr>
          <p:cNvPr id="12" name="文本框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086035" y="1580860"/>
            <a:ext cx="4250583" cy="39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b="1" dirty="0" smtClean="0">
                <a:solidFill>
                  <a:srgbClr val="000000"/>
                </a:solidFill>
                <a:cs typeface="+mn-ea"/>
                <a:sym typeface="+mn-lt"/>
              </a:rPr>
              <a:t>抽象不应该依赖细节</a:t>
            </a:r>
            <a:r>
              <a:rPr lang="zh-CN" altLang="en-US" sz="1400" b="1" dirty="0">
                <a:solidFill>
                  <a:srgbClr val="000000"/>
                </a:solidFill>
                <a:cs typeface="+mn-ea"/>
                <a:sym typeface="+mn-lt"/>
              </a:rPr>
              <a:t>，细节应该依赖抽象。看图</a:t>
            </a:r>
            <a:r>
              <a:rPr lang="zh-CN" altLang="en-US" sz="1400" b="1" dirty="0" smtClean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endParaRPr lang="en-US" altLang="zh-CN" sz="14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06911" y="1176813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依赖倒置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00716" y="275775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2</a:t>
            </a:r>
          </a:p>
        </p:txBody>
      </p:sp>
      <p:sp>
        <p:nvSpPr>
          <p:cNvPr id="16" name="文本框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71529" y="1176813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里氏替换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636098" y="3577502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3</a:t>
            </a:r>
          </a:p>
        </p:txBody>
      </p:sp>
      <p:sp>
        <p:nvSpPr>
          <p:cNvPr id="21" name="文本框 2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488179" y="4838949"/>
            <a:ext cx="3471231" cy="199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500"/>
              </a:lnSpc>
              <a:defRPr sz="1400" b="1">
                <a:solidFill>
                  <a:srgbClr val="000000"/>
                </a:solidFill>
                <a:cs typeface="+mn-ea"/>
              </a:defRPr>
            </a:lvl1pPr>
          </a:lstStyle>
          <a:p>
            <a:r>
              <a:rPr lang="zh-CN" altLang="zh-CN" dirty="0"/>
              <a:t>—迪米特法则</a:t>
            </a:r>
          </a:p>
          <a:p>
            <a:r>
              <a:rPr lang="zh-CN" altLang="zh-CN" dirty="0"/>
              <a:t>—说人话！</a:t>
            </a:r>
          </a:p>
          <a:p>
            <a:r>
              <a:rPr lang="zh-CN" altLang="zh-CN" dirty="0"/>
              <a:t>—好吧，低耦合。。。</a:t>
            </a:r>
          </a:p>
          <a:p>
            <a:r>
              <a:rPr lang="zh-CN" altLang="zh-CN" dirty="0"/>
              <a:t>怎么做到［低 耦 合］，</a:t>
            </a:r>
            <a:r>
              <a:rPr lang="zh-CN" altLang="zh-CN" dirty="0" smtClean="0"/>
              <a:t>找个爹隔离一下</a:t>
            </a:r>
            <a:endParaRPr lang="zh-CN" altLang="zh-CN" dirty="0"/>
          </a:p>
          <a:p>
            <a:r>
              <a:rPr lang="zh-CN" altLang="en-US" dirty="0">
                <a:sym typeface="+mn-lt"/>
              </a:rPr>
              <a:t>类们交互时，降低成员之间的耦合度</a:t>
            </a:r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只传输必要的数据</a:t>
            </a:r>
            <a:endParaRPr lang="en-US" altLang="zh-CN" dirty="0">
              <a:sym typeface="+mn-lt"/>
            </a:endParaRPr>
          </a:p>
        </p:txBody>
      </p:sp>
      <p:sp>
        <p:nvSpPr>
          <p:cNvPr id="22" name="文本框 2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06911" y="4478540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迪米特法则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600716" y="3577502"/>
            <a:ext cx="1269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gradFill>
                  <a:gsLst>
                    <a:gs pos="19000">
                      <a:srgbClr val="F0F0F0"/>
                    </a:gs>
                    <a:gs pos="83000">
                      <a:schemeClr val="tx1"/>
                    </a:gs>
                  </a:gsLst>
                  <a:lin ang="15600000" scaled="0"/>
                </a:gradFill>
                <a:cs typeface="+mn-ea"/>
                <a:sym typeface="+mn-lt"/>
              </a:rPr>
              <a:t>4</a:t>
            </a:r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477481" y="4906078"/>
            <a:ext cx="3448149" cy="199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2500"/>
              </a:lnSpc>
              <a:defRPr sz="1400" b="1">
                <a:solidFill>
                  <a:srgbClr val="000000"/>
                </a:solidFill>
                <a:cs typeface="+mn-ea"/>
              </a:defRPr>
            </a:lvl1pPr>
          </a:lstStyle>
          <a:p>
            <a:r>
              <a:rPr lang="en-US" altLang="zh-CN" dirty="0"/>
              <a:t>“</a:t>
            </a:r>
            <a:r>
              <a:rPr lang="zh-CN" altLang="zh-CN" dirty="0"/>
              <a:t>你在建立具体物种的时候会继承我写的父类，里面那些功能，你只许扩展，不要删改。因为我写的父类是这个物种最基础的功能，你创建的动物必须得全部拥有这些功能才</a:t>
            </a:r>
            <a:r>
              <a:rPr lang="zh-CN" altLang="zh-CN" dirty="0" smtClean="0"/>
              <a:t>行</a:t>
            </a:r>
            <a:r>
              <a:rPr lang="zh-CN" altLang="en-US" dirty="0" smtClean="0"/>
              <a:t>。</a:t>
            </a:r>
            <a:r>
              <a:rPr lang="zh-CN" altLang="zh-CN" dirty="0" smtClean="0"/>
              <a:t>”</a:t>
            </a:r>
            <a:endParaRPr lang="zh-CN" altLang="zh-CN" dirty="0"/>
          </a:p>
          <a:p>
            <a:endParaRPr lang="zh-CN" altLang="en-US" dirty="0">
              <a:sym typeface="+mn-lt"/>
            </a:endParaRPr>
          </a:p>
        </p:txBody>
      </p:sp>
      <p:sp>
        <p:nvSpPr>
          <p:cNvPr id="2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8" name="文本框 2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03369" y="658508"/>
            <a:ext cx="3809885" cy="105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cs typeface="+mn-ea"/>
                <a:sym typeface="+mn-lt"/>
              </a:rPr>
              <a:t>六大原则－－依赖倒置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	 </a:t>
            </a:r>
            <a:r>
              <a:rPr lang="en-US" altLang="zh-CN" sz="2000" b="1" dirty="0" smtClean="0">
                <a:solidFill>
                  <a:srgbClr val="000000"/>
                </a:solidFill>
                <a:cs typeface="+mn-ea"/>
                <a:sym typeface="+mn-lt"/>
              </a:rPr>
              <a:t>        </a:t>
            </a:r>
            <a:r>
              <a:rPr lang="zh-CN" altLang="en-US" sz="2000" b="1" dirty="0" smtClean="0">
                <a:solidFill>
                  <a:srgbClr val="000000"/>
                </a:solidFill>
                <a:cs typeface="+mn-ea"/>
                <a:sym typeface="+mn-lt"/>
              </a:rPr>
              <a:t>里氏替换</a:t>
            </a:r>
            <a:endParaRPr lang="en-US" altLang="zh-CN" sz="2000" b="1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2000" b="1" dirty="0">
                <a:solidFill>
                  <a:srgbClr val="000000"/>
                </a:solidFill>
                <a:cs typeface="+mn-ea"/>
                <a:sym typeface="+mn-lt"/>
              </a:rPr>
              <a:t>	 </a:t>
            </a:r>
            <a:r>
              <a:rPr lang="en-US" altLang="zh-CN" sz="2000" b="1" dirty="0" smtClean="0">
                <a:solidFill>
                  <a:srgbClr val="000000"/>
                </a:solidFill>
                <a:cs typeface="+mn-ea"/>
                <a:sym typeface="+mn-lt"/>
              </a:rPr>
              <a:t>        </a:t>
            </a:r>
            <a:r>
              <a:rPr lang="zh-CN" altLang="en-US" sz="2000" b="1" dirty="0" smtClean="0">
                <a:solidFill>
                  <a:srgbClr val="000000"/>
                </a:solidFill>
                <a:cs typeface="+mn-ea"/>
                <a:sym typeface="+mn-lt"/>
              </a:rPr>
              <a:t>迪米特法则</a:t>
            </a:r>
            <a:endParaRPr lang="en-US" altLang="zh-CN" sz="20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9" name="文本框 2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336618" y="4438839"/>
            <a:ext cx="27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大师兄说里氏替换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86260" y="1619727"/>
            <a:ext cx="3589013" cy="199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zh-CN" sz="1400" b="1" dirty="0">
                <a:solidFill>
                  <a:srgbClr val="000000"/>
                </a:solidFill>
                <a:cs typeface="+mn-ea"/>
              </a:rPr>
              <a:t>父类出现的地方（形参）可以被子类替换（实参），在替换后依然保持原功能</a:t>
            </a:r>
            <a:r>
              <a:rPr lang="zh-CN" altLang="zh-CN" sz="1400" b="1" dirty="0" smtClean="0">
                <a:solidFill>
                  <a:srgbClr val="000000"/>
                </a:solidFill>
                <a:cs typeface="+mn-ea"/>
              </a:rPr>
              <a:t>。</a:t>
            </a:r>
            <a:endParaRPr lang="en-US" altLang="zh-CN" sz="1400" b="1" dirty="0">
              <a:solidFill>
                <a:srgbClr val="000000"/>
              </a:solidFill>
              <a:cs typeface="+mn-ea"/>
            </a:endParaRPr>
          </a:p>
          <a:p>
            <a:pPr>
              <a:lnSpc>
                <a:spcPts val="2500"/>
              </a:lnSpc>
            </a:pPr>
            <a:r>
              <a:rPr lang="zh-CN" altLang="zh-CN" sz="1400" b="1" dirty="0">
                <a:solidFill>
                  <a:srgbClr val="000000"/>
                </a:solidFill>
                <a:cs typeface="+mn-ea"/>
              </a:rPr>
              <a:t>子类要拥有父类的所有功能</a:t>
            </a:r>
            <a:r>
              <a:rPr lang="zh-CN" altLang="zh-CN" sz="1400" b="1" dirty="0" smtClean="0">
                <a:solidFill>
                  <a:srgbClr val="000000"/>
                </a:solidFill>
                <a:cs typeface="+mn-ea"/>
              </a:rPr>
              <a:t>。</a:t>
            </a:r>
            <a:endParaRPr lang="en-US" altLang="zh-CN" sz="1400" b="1" dirty="0">
              <a:solidFill>
                <a:srgbClr val="000000"/>
              </a:solidFill>
              <a:cs typeface="+mn-ea"/>
            </a:endParaRPr>
          </a:p>
          <a:p>
            <a:pPr>
              <a:lnSpc>
                <a:spcPts val="2500"/>
              </a:lnSpc>
            </a:pPr>
            <a:r>
              <a:rPr lang="zh-CN" altLang="zh-CN" sz="1400" b="1" dirty="0">
                <a:solidFill>
                  <a:srgbClr val="000000"/>
                </a:solidFill>
                <a:cs typeface="+mn-ea"/>
              </a:rPr>
              <a:t>子类在重写父类方法时，尽量选择扩展重写，防止改变了功能。 </a:t>
            </a:r>
            <a:endParaRPr lang="en-US" altLang="zh-CN" sz="1400" b="1" dirty="0">
              <a:solidFill>
                <a:srgbClr val="000000"/>
              </a:solidFill>
              <a:cs typeface="+mn-ea"/>
            </a:endParaRPr>
          </a:p>
          <a:p>
            <a:pPr>
              <a:lnSpc>
                <a:spcPts val="2500"/>
              </a:lnSpc>
            </a:pPr>
            <a:endParaRPr lang="zh-CN" altLang="zh-CN" sz="1400" b="1" dirty="0">
              <a:solidFill>
                <a:srgbClr val="000000"/>
              </a:solidFill>
              <a:cs typeface="+mn-ea"/>
            </a:endParaRPr>
          </a:p>
        </p:txBody>
      </p:sp>
      <p:pic>
        <p:nvPicPr>
          <p:cNvPr id="30" name="图片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035" y="1976267"/>
            <a:ext cx="3927012" cy="1452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9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398207" y="368710"/>
            <a:ext cx="11459496" cy="6091084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914400" y="1637903"/>
            <a:ext cx="4882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最后的最后</a:t>
            </a:r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endParaRPr lang="en-US" altLang="zh-CN" sz="32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他们耗时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日，</a:t>
            </a:r>
            <a:endParaRPr lang="en-US" altLang="zh-CN" sz="32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建成乐园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6516347" y="4115893"/>
            <a:ext cx="5046209" cy="136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7</a:t>
            </a:r>
            <a:r>
              <a:rPr lang="zh-CN" altLang="zh-CN" sz="1600" dirty="0">
                <a:solidFill>
                  <a:schemeClr val="bg1"/>
                </a:solidFill>
              </a:rPr>
              <a:t>天之后</a:t>
            </a:r>
            <a:r>
              <a:rPr lang="zh-CN" altLang="zh-CN" sz="1600" dirty="0" smtClean="0">
                <a:solidFill>
                  <a:schemeClr val="bg1"/>
                </a:solidFill>
              </a:rPr>
              <a:t>，</a:t>
            </a:r>
            <a:r>
              <a:rPr lang="zh-CN" altLang="en-US" sz="1600" dirty="0" smtClean="0">
                <a:solidFill>
                  <a:schemeClr val="bg1"/>
                </a:solidFill>
              </a:rPr>
              <a:t>神仙</a:t>
            </a:r>
            <a:r>
              <a:rPr lang="zh-CN" altLang="zh-CN" sz="1600" dirty="0" smtClean="0">
                <a:solidFill>
                  <a:schemeClr val="bg1"/>
                </a:solidFill>
              </a:rPr>
              <a:t>小师</a:t>
            </a:r>
            <a:r>
              <a:rPr lang="zh-CN" altLang="zh-CN" sz="1600" dirty="0">
                <a:solidFill>
                  <a:schemeClr val="bg1"/>
                </a:solidFill>
              </a:rPr>
              <a:t>妹的乐园已初具雏形，天神们发现多了个好玩的去处，</a:t>
            </a:r>
            <a:r>
              <a:rPr lang="zh-CN" altLang="zh-CN" sz="1600" dirty="0" smtClean="0">
                <a:solidFill>
                  <a:schemeClr val="bg1"/>
                </a:solidFill>
              </a:rPr>
              <a:t>大加赞赏。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/>
                </a:solidFill>
              </a:rPr>
              <a:t>于是</a:t>
            </a:r>
            <a:r>
              <a:rPr lang="zh-CN" altLang="zh-CN" sz="1600" dirty="0" smtClean="0">
                <a:solidFill>
                  <a:schemeClr val="bg1"/>
                </a:solidFill>
              </a:rPr>
              <a:t>大家给这个乐园起了个亲</a:t>
            </a:r>
            <a:r>
              <a:rPr lang="zh-CN" altLang="zh-CN" sz="1600" dirty="0">
                <a:solidFill>
                  <a:schemeClr val="bg1"/>
                </a:solidFill>
              </a:rPr>
              <a:t>切的名字，叫“人间”。</a:t>
            </a:r>
          </a:p>
          <a:p>
            <a:pPr>
              <a:lnSpc>
                <a:spcPts val="2500"/>
              </a:lnSpc>
            </a:pPr>
            <a:endParaRPr lang="en-US" altLang="zh-CN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441666" y="1124519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指导老师</a:t>
            </a: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祁天暄</a:t>
            </a:r>
            <a:endParaRPr lang="en-US" altLang="zh-CN" sz="14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学生姓名</a:t>
            </a: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张子之</a:t>
            </a:r>
            <a:endParaRPr lang="en-US" altLang="zh-CN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三角形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1490620" y="932372"/>
            <a:ext cx="121326" cy="1045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文本框 1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631648" y="4272346"/>
            <a:ext cx="112373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bg1"/>
                </a:solidFill>
                <a:cs typeface="+mn-ea"/>
                <a:sym typeface="+mn-lt"/>
              </a:rPr>
              <a:t>22</a:t>
            </a:r>
            <a:endParaRPr lang="en-US" altLang="zh-CN" sz="6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Apr.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441666" y="5237122"/>
            <a:ext cx="1291666" cy="4686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18" name="图片 1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62" y="5367569"/>
            <a:ext cx="187896" cy="187896"/>
          </a:xfrm>
          <a:prstGeom prst="rect">
            <a:avLst/>
          </a:prstGeom>
        </p:spPr>
      </p:pic>
      <p:sp>
        <p:nvSpPr>
          <p:cNvPr id="5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626" y="1124519"/>
            <a:ext cx="3380051" cy="29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 rotWithShape="1">
          <a:blip r:embed="rId3"/>
          <a:srcRect t="3486" b="34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2387703" y="2358978"/>
            <a:ext cx="7416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spc="600" dirty="0">
                <a:solidFill>
                  <a:schemeClr val="bg1"/>
                </a:solidFill>
                <a:effectLst>
                  <a:outerShdw blurRad="177800" algn="ctr" rotWithShape="0">
                    <a:srgbClr val="D0B189"/>
                  </a:outerShdw>
                </a:effectLst>
                <a:cs typeface="+mn-ea"/>
                <a:sym typeface="+mn-lt"/>
              </a:rPr>
              <a:t>谢谢观看</a:t>
            </a:r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85516" y="3689241"/>
            <a:ext cx="341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spc="300" dirty="0">
                <a:solidFill>
                  <a:schemeClr val="bg1"/>
                </a:solidFill>
                <a:cs typeface="+mn-ea"/>
                <a:sym typeface="+mn-lt"/>
              </a:rPr>
              <a:t>POWERPOINT TEMPLET</a:t>
            </a:r>
            <a:endParaRPr lang="zh-CN" altLang="en-US" sz="1400" i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260147" y="1658724"/>
            <a:ext cx="1671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i="1" spc="50" dirty="0" smtClean="0">
                <a:solidFill>
                  <a:schemeClr val="bg1"/>
                </a:solidFill>
                <a:cs typeface="+mn-ea"/>
                <a:sym typeface="+mn-lt"/>
              </a:rPr>
              <a:t>2020.</a:t>
            </a:r>
            <a:endParaRPr kumimoji="1" lang="zh-CN" altLang="en-US" sz="900" i="1" spc="50" dirty="0">
              <a:cs typeface="+mn-ea"/>
              <a:sym typeface="+mn-lt"/>
            </a:endParaRPr>
          </a:p>
        </p:txBody>
      </p:sp>
      <p:sp>
        <p:nvSpPr>
          <p:cNvPr id="6" name="椭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737412" y="4477879"/>
            <a:ext cx="717176" cy="717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三角形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5972139" y="4729690"/>
            <a:ext cx="247721" cy="213553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8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11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1097839"/>
            <a:ext cx="12192000" cy="46171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633487" y="2657647"/>
            <a:ext cx="2568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spc="300" dirty="0" smtClean="0">
                <a:solidFill>
                  <a:schemeClr val="bg1"/>
                </a:solidFill>
                <a:cs typeface="+mn-ea"/>
                <a:sym typeface="+mn-lt"/>
              </a:rPr>
              <a:t>师兄出手</a:t>
            </a:r>
            <a:endParaRPr lang="en-US" altLang="zh-CN" sz="2800" b="1" spc="3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2800" b="1" spc="300" dirty="0" smtClean="0">
                <a:solidFill>
                  <a:schemeClr val="bg1"/>
                </a:solidFill>
                <a:cs typeface="+mn-ea"/>
                <a:sym typeface="+mn-lt"/>
              </a:rPr>
              <a:t>修改图纸</a:t>
            </a:r>
            <a:endParaRPr lang="zh-CN" altLang="en-US" sz="2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3671206" y="4144713"/>
            <a:ext cx="38032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330601" y="2657647"/>
            <a:ext cx="3779592" cy="136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程序猿师兄说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修建乐园可以，”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“但我要把设计图改成面向对象“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封装－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继承－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多态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330601" y="4458425"/>
            <a:ext cx="3911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cs typeface="+mn-ea"/>
                <a:sym typeface="+mn-lt"/>
              </a:rPr>
              <a:t>To be or not to be</a:t>
            </a:r>
            <a:r>
              <a:rPr lang="zh-CN" altLang="en-US" sz="1600" b="1" dirty="0" smtClean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600" b="1" dirty="0" smtClean="0">
                <a:solidFill>
                  <a:schemeClr val="bg1"/>
                </a:solidFill>
                <a:cs typeface="+mn-ea"/>
                <a:sym typeface="+mn-lt"/>
              </a:rPr>
              <a:t>it’s not a question.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151" y="224337"/>
            <a:ext cx="2412796" cy="16714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26" y="224337"/>
            <a:ext cx="2621652" cy="16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384594" y="592294"/>
            <a:ext cx="3807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大师兄的设计思路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0096053" y="1200262"/>
            <a:ext cx="1744598" cy="5209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三大特征－</a:t>
            </a:r>
            <a:r>
              <a:rPr lang="zh-CN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－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－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封装－－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数据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行为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设计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继承－－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多态－－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六大原则－－－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开闭原则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类的单一职责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依赖倒置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组合复用原则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里氏替换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迪米特法则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191"/>
            <a:ext cx="9952339" cy="56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4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45" y="2187443"/>
            <a:ext cx="2472739" cy="1559808"/>
          </a:xfrm>
          <a:prstGeom prst="rect">
            <a:avLst/>
          </a:prstGeom>
        </p:spPr>
      </p:pic>
      <p:pic>
        <p:nvPicPr>
          <p:cNvPr id="5" name="图片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8"/>
          <a:srcRect l="4831" t="10838" r="4831" b="10838"/>
          <a:stretch>
            <a:fillRect/>
          </a:stretch>
        </p:blipFill>
        <p:spPr>
          <a:xfrm>
            <a:off x="4859629" y="2187443"/>
            <a:ext cx="2472739" cy="1559808"/>
          </a:xfrm>
          <a:custGeom>
            <a:avLst/>
            <a:gdLst>
              <a:gd name="connsiteX0" fmla="*/ 0 w 2472739"/>
              <a:gd name="connsiteY0" fmla="*/ 0 h 1559808"/>
              <a:gd name="connsiteX1" fmla="*/ 2472739 w 2472739"/>
              <a:gd name="connsiteY1" fmla="*/ 0 h 1559808"/>
              <a:gd name="connsiteX2" fmla="*/ 2472739 w 2472739"/>
              <a:gd name="connsiteY2" fmla="*/ 1559808 h 1559808"/>
              <a:gd name="connsiteX3" fmla="*/ 0 w 2472739"/>
              <a:gd name="connsiteY3" fmla="*/ 1559808 h 155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2739" h="1559808">
                <a:moveTo>
                  <a:pt x="0" y="0"/>
                </a:moveTo>
                <a:lnTo>
                  <a:pt x="2472739" y="0"/>
                </a:lnTo>
                <a:lnTo>
                  <a:pt x="2472739" y="1559808"/>
                </a:lnTo>
                <a:lnTo>
                  <a:pt x="0" y="1559808"/>
                </a:lnTo>
                <a:close/>
              </a:path>
            </a:pathLst>
          </a:custGeom>
        </p:spPr>
      </p:pic>
      <p:pic>
        <p:nvPicPr>
          <p:cNvPr id="6" name="图片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9"/>
          <a:srcRect t="4033" b="4948"/>
          <a:stretch>
            <a:fillRect/>
          </a:stretch>
        </p:blipFill>
        <p:spPr>
          <a:xfrm>
            <a:off x="8617714" y="2187443"/>
            <a:ext cx="2469054" cy="1559808"/>
          </a:xfrm>
          <a:custGeom>
            <a:avLst/>
            <a:gdLst>
              <a:gd name="connsiteX0" fmla="*/ 0 w 2469054"/>
              <a:gd name="connsiteY0" fmla="*/ 0 h 1559808"/>
              <a:gd name="connsiteX1" fmla="*/ 2469054 w 2469054"/>
              <a:gd name="connsiteY1" fmla="*/ 0 h 1559808"/>
              <a:gd name="connsiteX2" fmla="*/ 2469054 w 2469054"/>
              <a:gd name="connsiteY2" fmla="*/ 1559808 h 1559808"/>
              <a:gd name="connsiteX3" fmla="*/ 0 w 2469054"/>
              <a:gd name="connsiteY3" fmla="*/ 1559808 h 155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9054" h="1559808">
                <a:moveTo>
                  <a:pt x="0" y="0"/>
                </a:moveTo>
                <a:lnTo>
                  <a:pt x="2469054" y="0"/>
                </a:lnTo>
                <a:lnTo>
                  <a:pt x="2469054" y="1559808"/>
                </a:lnTo>
                <a:lnTo>
                  <a:pt x="0" y="1559808"/>
                </a:lnTo>
                <a:close/>
              </a:path>
            </a:pathLst>
          </a:custGeom>
        </p:spPr>
      </p:pic>
      <p:grpSp>
        <p:nvGrpSpPr>
          <p:cNvPr id="7" name="PA_组合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GrpSpPr/>
          <p:nvPr>
            <p:custDataLst>
              <p:tags r:id="rId1"/>
            </p:custDataLst>
          </p:nvPr>
        </p:nvGrpSpPr>
        <p:grpSpPr>
          <a:xfrm>
            <a:off x="8617714" y="4050847"/>
            <a:ext cx="2283265" cy="2008622"/>
            <a:chOff x="8701088" y="5039352"/>
            <a:chExt cx="2283265" cy="2008622"/>
          </a:xfrm>
        </p:grpSpPr>
        <p:sp>
          <p:nvSpPr>
            <p:cNvPr id="8" name="矩形 7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/>
            <p:cNvSpPr/>
            <p:nvPr/>
          </p:nvSpPr>
          <p:spPr>
            <a:xfrm>
              <a:off x="8701088" y="503935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cs typeface="+mn-ea"/>
                  <a:sym typeface="+mn-lt"/>
                </a:rPr>
                <a:t>从设计角度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/>
            <p:cNvSpPr/>
            <p:nvPr/>
          </p:nvSpPr>
          <p:spPr>
            <a:xfrm>
              <a:off x="8701088" y="5447536"/>
              <a:ext cx="2283265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分而治之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变则疏之</a:t>
              </a:r>
              <a:endParaRPr lang="en-US" altLang="zh-CN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高内聚</a:t>
              </a:r>
              <a:endParaRPr lang="en-US" altLang="zh-CN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低耦合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矩形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617714" y="5236547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三角形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10838573" y="5322750"/>
            <a:ext cx="121326" cy="1045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grpSp>
        <p:nvGrpSpPr>
          <p:cNvPr id="12" name="PA_组合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GrpSpPr/>
          <p:nvPr>
            <p:custDataLst>
              <p:tags r:id="rId2"/>
            </p:custDataLst>
          </p:nvPr>
        </p:nvGrpSpPr>
        <p:grpSpPr>
          <a:xfrm>
            <a:off x="4859629" y="4050847"/>
            <a:ext cx="2283265" cy="931404"/>
            <a:chOff x="8701088" y="5039352"/>
            <a:chExt cx="2283265" cy="931404"/>
          </a:xfrm>
        </p:grpSpPr>
        <p:sp>
          <p:nvSpPr>
            <p:cNvPr id="13" name="矩形 12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/>
            <p:cNvSpPr/>
            <p:nvPr/>
          </p:nvSpPr>
          <p:spPr>
            <a:xfrm>
              <a:off x="8701088" y="503935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cs typeface="+mn-ea"/>
                  <a:sym typeface="+mn-lt"/>
                </a:rPr>
                <a:t>从行为角度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/>
            <p:cNvSpPr/>
            <p:nvPr/>
          </p:nvSpPr>
          <p:spPr>
            <a:xfrm>
              <a:off x="8701088" y="5447536"/>
              <a:ext cx="22832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只向类外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提供必要的功能，隐藏实现的细节。</a:t>
              </a:r>
            </a:p>
          </p:txBody>
        </p:sp>
      </p:grpSp>
      <p:sp>
        <p:nvSpPr>
          <p:cNvPr id="16" name="三角形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7080488" y="5322750"/>
            <a:ext cx="121326" cy="1045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grpSp>
        <p:nvGrpSpPr>
          <p:cNvPr id="17" name="PA_组合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GrpSpPr/>
          <p:nvPr>
            <p:custDataLst>
              <p:tags r:id="rId3"/>
            </p:custDataLst>
          </p:nvPr>
        </p:nvGrpSpPr>
        <p:grpSpPr>
          <a:xfrm>
            <a:off x="1101545" y="4050847"/>
            <a:ext cx="2283265" cy="931404"/>
            <a:chOff x="8701088" y="5039352"/>
            <a:chExt cx="2283265" cy="931404"/>
          </a:xfrm>
        </p:grpSpPr>
        <p:sp>
          <p:nvSpPr>
            <p:cNvPr id="18" name="矩形 17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/>
            <p:cNvSpPr/>
            <p:nvPr/>
          </p:nvSpPr>
          <p:spPr>
            <a:xfrm>
              <a:off x="8701088" y="5039352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cs typeface="+mn-ea"/>
                  <a:sym typeface="+mn-lt"/>
                </a:rPr>
                <a:t>从数据角度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/>
            <p:cNvSpPr/>
            <p:nvPr/>
          </p:nvSpPr>
          <p:spPr>
            <a:xfrm>
              <a:off x="8701088" y="5447536"/>
              <a:ext cx="22832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将一些 基本数据类型 复合成一个自定义类型。 </a:t>
              </a:r>
              <a:endPara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矩形 1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98727" y="5104177"/>
            <a:ext cx="3345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） 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三角形 2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3322404" y="5322750"/>
            <a:ext cx="121326" cy="1045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2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009518" y="756786"/>
            <a:ext cx="4325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 smtClean="0">
                <a:solidFill>
                  <a:schemeClr val="bg1"/>
                </a:solidFill>
                <a:cs typeface="+mn-ea"/>
                <a:sym typeface="+mn-lt"/>
              </a:rPr>
              <a:t>将</a:t>
            </a:r>
            <a:r>
              <a:rPr lang="en-US" altLang="zh-CN" sz="2800" b="1" spc="300" dirty="0" smtClean="0">
                <a:solidFill>
                  <a:schemeClr val="bg1"/>
                </a:solidFill>
                <a:cs typeface="+mn-ea"/>
                <a:sym typeface="+mn-lt"/>
              </a:rPr>
              <a:t>《</a:t>
            </a:r>
            <a:r>
              <a:rPr lang="zh-CN" altLang="en-US" sz="2800" b="1" spc="300" dirty="0" smtClean="0">
                <a:solidFill>
                  <a:schemeClr val="bg1"/>
                </a:solidFill>
                <a:cs typeface="+mn-ea"/>
                <a:sym typeface="+mn-lt"/>
              </a:rPr>
              <a:t>乐园</a:t>
            </a:r>
            <a:r>
              <a:rPr lang="en-US" altLang="zh-CN" sz="2800" b="1" spc="300" dirty="0" smtClean="0">
                <a:solidFill>
                  <a:schemeClr val="bg1"/>
                </a:solidFill>
                <a:cs typeface="+mn-ea"/>
                <a:sym typeface="+mn-lt"/>
              </a:rPr>
              <a:t>》</a:t>
            </a:r>
            <a:r>
              <a:rPr lang="zh-CN" altLang="en-US" sz="2800" b="1" spc="300" dirty="0" smtClean="0">
                <a:solidFill>
                  <a:schemeClr val="bg1"/>
                </a:solidFill>
                <a:cs typeface="+mn-ea"/>
                <a:sym typeface="+mn-lt"/>
              </a:rPr>
              <a:t>设计图封装</a:t>
            </a:r>
            <a:endParaRPr lang="en-US" altLang="zh-CN" sz="2800" b="1" spc="3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800" b="1" spc="300" dirty="0" smtClean="0">
                <a:solidFill>
                  <a:schemeClr val="bg1"/>
                </a:solidFill>
                <a:cs typeface="+mn-ea"/>
                <a:sym typeface="+mn-lt"/>
              </a:rPr>
              <a:t>                 </a:t>
            </a:r>
            <a:r>
              <a:rPr lang="zh-CN" altLang="en-US" sz="2800" b="1" spc="300" dirty="0" smtClean="0">
                <a:solidFill>
                  <a:schemeClr val="bg1"/>
                </a:solidFill>
                <a:cs typeface="+mn-ea"/>
                <a:sym typeface="+mn-lt"/>
              </a:rPr>
              <a:t>定义概念</a:t>
            </a:r>
            <a:endParaRPr lang="zh-CN" altLang="en-US" sz="2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905838" y="1408064"/>
            <a:ext cx="38032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88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9092170" y="4670544"/>
            <a:ext cx="256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altLang="en-US" sz="5400" b="1" dirty="0" smtClean="0">
                <a:solidFill>
                  <a:schemeClr val="bg1"/>
                </a:solidFill>
                <a:cs typeface="+mn-ea"/>
                <a:sym typeface="+mn-lt"/>
              </a:rPr>
              <a:t>封装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GrpSpPr/>
          <p:nvPr/>
        </p:nvGrpSpPr>
        <p:grpSpPr>
          <a:xfrm>
            <a:off x="703937" y="555977"/>
            <a:ext cx="392291" cy="392291"/>
            <a:chOff x="11024646" y="5851995"/>
            <a:chExt cx="614597" cy="614597"/>
          </a:xfrm>
          <a:solidFill>
            <a:schemeClr val="bg1"/>
          </a:solidFill>
        </p:grpSpPr>
        <p:sp>
          <p:nvSpPr>
            <p:cNvPr id="6" name="矩形 5"/>
            <p:cNvSpPr/>
            <p:nvPr/>
          </p:nvSpPr>
          <p:spPr>
            <a:xfrm>
              <a:off x="11024646" y="6109280"/>
              <a:ext cx="614597" cy="50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5400000">
              <a:off x="11049652" y="6134287"/>
              <a:ext cx="614597" cy="50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矩形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1014480" y="555977"/>
            <a:ext cx="522920" cy="52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7766938" y="6071831"/>
            <a:ext cx="3770462" cy="432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数据</a:t>
            </a:r>
            <a:r>
              <a:rPr lang="en-US" altLang="zh-CN" sz="1600" i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                 </a:t>
            </a:r>
            <a:r>
              <a:rPr lang="zh-CN" altLang="en-US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行为</a:t>
            </a:r>
            <a:r>
              <a:rPr lang="en-US" altLang="zh-CN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                  </a:t>
            </a:r>
            <a:r>
              <a:rPr lang="zh-CN" altLang="en-US" sz="1600" i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设计</a:t>
            </a:r>
            <a:endParaRPr lang="en-US" altLang="zh-CN" sz="1600" i="1" dirty="0" smtClean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89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 rotWithShape="1">
          <a:blip r:embed="rId3"/>
          <a:srcRect t="5140" b="24109"/>
          <a:stretch/>
        </p:blipFill>
        <p:spPr>
          <a:xfrm>
            <a:off x="0" y="0"/>
            <a:ext cx="12192000" cy="6542329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020986" y="4390705"/>
            <a:ext cx="4720247" cy="20153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466961" y="4754411"/>
            <a:ext cx="388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从数据角度讲封装作用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466961" y="5123743"/>
            <a:ext cx="4274272" cy="103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［ 优势］</a:t>
            </a:r>
            <a:endParaRPr lang="en-US" altLang="zh-CN" sz="1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、将数据与对数据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的操作相关联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。（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类里面的对象与方法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）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、代码可读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性更高（类是对象的模板） 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020986" y="3154599"/>
            <a:ext cx="2833200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i="1" spc="50" dirty="0" smtClean="0">
                <a:cs typeface="+mn-ea"/>
                <a:sym typeface="+mn-lt"/>
              </a:rPr>
              <a:t>从［数据角度］谈封装</a:t>
            </a:r>
            <a:endParaRPr kumimoji="1" lang="zh-CN" altLang="en-US" sz="2800" i="1" spc="50" dirty="0">
              <a:cs typeface="+mn-ea"/>
              <a:sym typeface="+mn-lt"/>
            </a:endParaRPr>
          </a:p>
        </p:txBody>
      </p:sp>
      <p:sp>
        <p:nvSpPr>
          <p:cNvPr id="7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4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半闭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5400000" flipV="1">
            <a:off x="700042" y="537504"/>
            <a:ext cx="796406" cy="796406"/>
          </a:xfrm>
          <a:prstGeom prst="halfFrame">
            <a:avLst>
              <a:gd name="adj1" fmla="val 13725"/>
              <a:gd name="adj2" fmla="val 1372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半闭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 flipH="1">
            <a:off x="700042" y="5514453"/>
            <a:ext cx="796406" cy="796406"/>
          </a:xfrm>
          <a:prstGeom prst="halfFrame">
            <a:avLst>
              <a:gd name="adj1" fmla="val 13725"/>
              <a:gd name="adj2" fmla="val 1372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1098245" y="1515997"/>
            <a:ext cx="435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cs typeface="+mn-ea"/>
                <a:sym typeface="+mn-lt"/>
              </a:rPr>
              <a:t>大师兄说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246722" y="2919726"/>
            <a:ext cx="347664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“</a:t>
            </a:r>
            <a:r>
              <a:rPr lang="zh-CN" altLang="zh-CN" sz="1600" dirty="0" smtClean="0"/>
              <a:t>我们虽然可以单</a:t>
            </a:r>
            <a:r>
              <a:rPr lang="zh-CN" altLang="zh-CN" sz="1600" dirty="0"/>
              <a:t>独的逐条实现你想要的内容，但是彼此之间关联不大。</a:t>
            </a:r>
            <a:r>
              <a:rPr lang="zh-CN" altLang="zh-CN" sz="1600" dirty="0" smtClean="0"/>
              <a:t>日后我即使</a:t>
            </a:r>
            <a:r>
              <a:rPr lang="zh-CN" altLang="en-US" sz="1600" dirty="0" smtClean="0"/>
              <a:t>将乐园</a:t>
            </a:r>
            <a:r>
              <a:rPr lang="zh-CN" altLang="zh-CN" sz="1600" dirty="0" smtClean="0"/>
              <a:t>建好了交给你</a:t>
            </a:r>
            <a:r>
              <a:rPr lang="zh-CN" altLang="zh-CN" sz="1600" dirty="0"/>
              <a:t>，你也看不懂，不好管理。 </a:t>
            </a:r>
            <a:r>
              <a:rPr lang="zh-CN" altLang="en-US" sz="1600" dirty="0" smtClean="0"/>
              <a:t>”</a:t>
            </a:r>
            <a:r>
              <a:rPr lang="zh-CN" altLang="en-US" sz="1600" dirty="0"/>
              <a:t> 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“</a:t>
            </a:r>
            <a:r>
              <a:rPr lang="zh-CN" altLang="zh-CN" sz="1600" dirty="0"/>
              <a:t>我打算设计个模板，照着模版往里加内容。这样以后你想添或删，都方便很多。”</a:t>
            </a:r>
            <a:endParaRPr lang="en-US" altLang="zh-CN" sz="1600" dirty="0"/>
          </a:p>
          <a:p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所以［类］诞生了</a:t>
            </a:r>
            <a:endParaRPr lang="en-US" altLang="zh-CN" sz="1600" dirty="0"/>
          </a:p>
          <a:p>
            <a:r>
              <a:rPr lang="en-US" altLang="zh-CN" sz="1600" dirty="0" smtClean="0"/>
              <a:t>                  </a:t>
            </a:r>
            <a:r>
              <a:rPr lang="zh-CN" altLang="en-US" sz="1600" dirty="0" smtClean="0"/>
              <a:t>－－</a:t>
            </a:r>
            <a:r>
              <a:rPr lang="zh-CN" altLang="en-US" sz="1600" b="1" dirty="0" smtClean="0"/>
              <a:t>从数据角度上谈封装</a:t>
            </a:r>
            <a:endParaRPr lang="en-US" altLang="zh-CN" sz="1600" b="1" dirty="0" smtClean="0"/>
          </a:p>
          <a:p>
            <a:r>
              <a:rPr lang="zh-CN" altLang="en-US" sz="1600" dirty="0" smtClean="0"/>
              <a:t>每一次做的类（</a:t>
            </a:r>
            <a:r>
              <a:rPr lang="en-US" altLang="zh-CN" sz="1600" dirty="0" smtClean="0"/>
              <a:t>class</a:t>
            </a:r>
            <a:r>
              <a:rPr lang="zh-CN" altLang="en-US" sz="1600" dirty="0" smtClean="0"/>
              <a:t>）都是在封装</a:t>
            </a:r>
            <a:endParaRPr lang="en-US" altLang="zh-CN" sz="1600" dirty="0" smtClean="0"/>
          </a:p>
          <a:p>
            <a:endParaRPr lang="zh-CN" altLang="zh-CN" sz="1600" dirty="0"/>
          </a:p>
        </p:txBody>
      </p:sp>
      <p:sp>
        <p:nvSpPr>
          <p:cNvPr id="7" name="矩形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246722" y="2866041"/>
            <a:ext cx="614597" cy="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8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00" y="1"/>
            <a:ext cx="5702300" cy="68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9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-1" y="0"/>
            <a:ext cx="52018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065" y="827164"/>
            <a:ext cx="4387443" cy="5098511"/>
          </a:xfrm>
          <a:prstGeom prst="rect">
            <a:avLst/>
          </a:prstGeom>
        </p:spPr>
      </p:pic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22582" y="889735"/>
            <a:ext cx="41994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7F7F7"/>
                </a:solidFill>
                <a:cs typeface="+mn-ea"/>
                <a:sym typeface="+mn-lt"/>
              </a:rPr>
              <a:t>从［行为］角度</a:t>
            </a:r>
            <a:r>
              <a:rPr lang="en-US" altLang="zh-CN" sz="4400" b="1" dirty="0" smtClean="0">
                <a:solidFill>
                  <a:srgbClr val="F7F7F7"/>
                </a:solidFill>
                <a:cs typeface="+mn-ea"/>
                <a:sym typeface="+mn-lt"/>
              </a:rPr>
              <a:t> </a:t>
            </a:r>
            <a:r>
              <a:rPr lang="zh-CN" altLang="en-US" sz="4400" b="1" dirty="0" smtClean="0">
                <a:solidFill>
                  <a:srgbClr val="F7F7F7"/>
                </a:solidFill>
                <a:cs typeface="+mn-ea"/>
                <a:sym typeface="+mn-lt"/>
              </a:rPr>
              <a:t>谈封装</a:t>
            </a:r>
            <a:endParaRPr lang="zh-CN" altLang="en-US" sz="4400" b="1" dirty="0">
              <a:solidFill>
                <a:srgbClr val="F7F7F7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304447" y="3552484"/>
            <a:ext cx="27553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只向使用者开放必要的功能</a:t>
            </a:r>
            <a:endParaRPr lang="en-US" altLang="zh-CN" sz="1400" dirty="0" smtClean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0"/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0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作用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：无需向类外提供的成员，可以通过私有化进行屏蔽。</a:t>
            </a:r>
          </a:p>
          <a:p>
            <a:pPr lvl="0"/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0"/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做法：命名使用双下划线开头。</a:t>
            </a:r>
          </a:p>
          <a:p>
            <a:pPr lvl="0"/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0"/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本质：障眼法，实际也可以访问。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0"/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0"/>
            <a:endParaRPr lang="zh-CN" altLang="en-US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 lvl="0"/>
            <a:endParaRPr lang="en-US" altLang="zh-CN" sz="1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22583" y="5734880"/>
            <a:ext cx="2637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秘籍：</a:t>
            </a:r>
            <a:endParaRPr lang="en-US" altLang="zh-CN" sz="12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名称被修改为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_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类名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__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成员名 </a:t>
            </a:r>
            <a:endParaRPr lang="en-US" altLang="zh-CN" sz="12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通过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._</a:t>
            </a:r>
            <a:r>
              <a:rPr lang="en-US" altLang="zh-CN" sz="1200" dirty="0" err="1" smtClean="0">
                <a:solidFill>
                  <a:schemeClr val="bg1"/>
                </a:solidFill>
                <a:cs typeface="+mn-ea"/>
                <a:sym typeface="+mn-lt"/>
              </a:rPr>
              <a:t>dict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_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仍可查看 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三角形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>
            <a:off x="2643442" y="5821083"/>
            <a:ext cx="121326" cy="1045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8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8070427" y="736509"/>
            <a:ext cx="435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cs typeface="+mn-ea"/>
                <a:sym typeface="+mn-lt"/>
              </a:rPr>
              <a:t>大师兄说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112508" y="2665182"/>
            <a:ext cx="3476644" cy="4023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600" dirty="0" smtClean="0"/>
              <a:t>“</a:t>
            </a:r>
            <a:r>
              <a:rPr lang="zh-CN" altLang="zh-CN" sz="1600" dirty="0" smtClean="0"/>
              <a:t>你虽然喜欢你这九尾白貂</a:t>
            </a:r>
            <a:r>
              <a:rPr lang="zh-CN" altLang="zh-CN" sz="1600" dirty="0"/>
              <a:t>，但难道你想知道它的内脏长什么样吗？你不知道也不影响你跟它玩儿啊</a:t>
            </a:r>
            <a:r>
              <a:rPr lang="zh-CN" altLang="zh-CN" sz="1600" dirty="0" smtClean="0"/>
              <a:t>。</a:t>
            </a:r>
            <a:r>
              <a:rPr lang="zh-CN" altLang="en-US" sz="1600" dirty="0" smtClean="0"/>
              <a:t>”</a:t>
            </a:r>
            <a:endParaRPr lang="en-US" altLang="zh-CN" sz="1600" dirty="0" smtClean="0"/>
          </a:p>
          <a:p>
            <a:pPr>
              <a:lnSpc>
                <a:spcPts val="2800"/>
              </a:lnSpc>
            </a:pPr>
            <a:endParaRPr lang="en-US" altLang="zh-CN" sz="1600" dirty="0"/>
          </a:p>
          <a:p>
            <a:pPr>
              <a:lnSpc>
                <a:spcPts val="2800"/>
              </a:lnSpc>
            </a:pPr>
            <a:r>
              <a:rPr lang="zh-CN" altLang="en-US" sz="1600" dirty="0" smtClean="0"/>
              <a:t>“</a:t>
            </a:r>
            <a:r>
              <a:rPr lang="zh-CN" altLang="zh-CN" sz="1600" dirty="0" smtClean="0"/>
              <a:t>动物</a:t>
            </a:r>
            <a:r>
              <a:rPr lang="zh-CN" altLang="en-US" sz="1600" dirty="0" smtClean="0"/>
              <a:t>们</a:t>
            </a:r>
            <a:r>
              <a:rPr lang="zh-CN" altLang="zh-CN" sz="1600" dirty="0" smtClean="0"/>
              <a:t>不需要知道山是怎么</a:t>
            </a:r>
            <a:r>
              <a:rPr lang="zh-CN" altLang="zh-CN" sz="1600" dirty="0"/>
              <a:t>形成的，也不需要知道海水是从哪里来的。只要知道土地是坚固的，可以居住。水是流动的，可以喝。对他们来说足够了。 </a:t>
            </a:r>
            <a:r>
              <a:rPr lang="zh-CN" altLang="en-US" sz="1600" dirty="0" smtClean="0"/>
              <a:t>”</a:t>
            </a:r>
            <a:endParaRPr lang="en-US" altLang="zh-CN" sz="1600" dirty="0" smtClean="0"/>
          </a:p>
          <a:p>
            <a:pPr>
              <a:lnSpc>
                <a:spcPts val="2800"/>
              </a:lnSpc>
            </a:pPr>
            <a:endParaRPr lang="en-US" altLang="zh-CN" sz="1600" dirty="0"/>
          </a:p>
          <a:p>
            <a:pPr>
              <a:lnSpc>
                <a:spcPts val="2800"/>
              </a:lnSpc>
            </a:pPr>
            <a:r>
              <a:rPr lang="zh-CN" altLang="zh-CN" sz="1600" dirty="0" smtClean="0"/>
              <a:t> </a:t>
            </a:r>
            <a:endParaRPr lang="en-US" altLang="zh-CN" sz="1600" i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027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欧美画册风工作汇报总结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y0uu1u">
      <a:majorFont>
        <a:latin typeface="Bodoni MT"/>
        <a:ea typeface="新宋体"/>
        <a:cs typeface=""/>
      </a:majorFont>
      <a:minorFont>
        <a:latin typeface="Bodoni MT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e7d195523061f1c0d318120d6aeaf1b6ccceb6ba3da59c0775C5DE19DDDEBC09ED96DBD9900D9848D623ECAD1D4904B78047D0015C22C8BE97228BE8B5BFF08FE7A3AE04126DA07312A96C0F69F9BAB7002160E556FB8050B6B0CEA014610BCECF9F367F15CB9D950936CDE4380A25E9696BA2099BB4B03A99915B16D6F18264F3D0955B6700EBE0</_7b1dac89e7d195523061f1c0316ecb71>
</e7d195523061f1c0>
</file>

<file path=customXml/itemProps1.xml><?xml version="1.0" encoding="utf-8"?>
<ds:datastoreItem xmlns:ds="http://schemas.openxmlformats.org/officeDocument/2006/customXml" ds:itemID="{8AA9E56F-F4A2-4C3E-9705-65EB64DB4FF0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1144</Words>
  <Application>Microsoft Macintosh PowerPoint</Application>
  <PresentationFormat>自定义</PresentationFormat>
  <Paragraphs>307</Paragraphs>
  <Slides>26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cp:lastModifiedBy>殿下 太子</cp:lastModifiedBy>
  <cp:revision>30</cp:revision>
  <dcterms:created xsi:type="dcterms:W3CDTF">2017-09-20T06:46:22Z</dcterms:created>
  <dcterms:modified xsi:type="dcterms:W3CDTF">2020-04-22T16:00:02Z</dcterms:modified>
</cp:coreProperties>
</file>